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84" r:id="rId7"/>
    <p:sldId id="265" r:id="rId8"/>
    <p:sldId id="266" r:id="rId9"/>
    <p:sldId id="267" r:id="rId10"/>
    <p:sldId id="260" r:id="rId11"/>
    <p:sldId id="261" r:id="rId12"/>
    <p:sldId id="269" r:id="rId13"/>
    <p:sldId id="270" r:id="rId14"/>
    <p:sldId id="268" r:id="rId15"/>
    <p:sldId id="271" r:id="rId16"/>
    <p:sldId id="278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1" r:id="rId25"/>
    <p:sldId id="285" r:id="rId26"/>
    <p:sldId id="286" r:id="rId27"/>
    <p:sldId id="287" r:id="rId28"/>
    <p:sldId id="288" r:id="rId29"/>
    <p:sldId id="289" r:id="rId30"/>
    <p:sldId id="280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762" autoAdjust="0"/>
    <p:restoredTop sz="94660"/>
  </p:normalViewPr>
  <p:slideViewPr>
    <p:cSldViewPr>
      <p:cViewPr varScale="1">
        <p:scale>
          <a:sx n="69" d="100"/>
          <a:sy n="69" d="100"/>
        </p:scale>
        <p:origin x="-4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3CE30-0488-412F-B492-02AEAA8B21BC}" type="datetimeFigureOut">
              <a:rPr lang="en-US" smtClean="0"/>
              <a:pPr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379F-0F41-423D-A341-894ECE43EF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wmf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wmf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Cloud computing and </a:t>
            </a:r>
            <a:r>
              <a:rPr lang="en-US" b="1" dirty="0" err="1" smtClean="0"/>
              <a:t>IoT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Dr. </a:t>
            </a:r>
            <a:r>
              <a:rPr lang="en-IN" dirty="0" err="1" smtClean="0"/>
              <a:t>Bhawana</a:t>
            </a:r>
            <a:r>
              <a:rPr lang="en-IN" dirty="0" smtClean="0"/>
              <a:t> </a:t>
            </a:r>
            <a:r>
              <a:rPr lang="en-IN" dirty="0" err="1" smtClean="0"/>
              <a:t>Rudra</a:t>
            </a:r>
            <a:endParaRPr lang="en-IN" dirty="0" smtClean="0"/>
          </a:p>
          <a:p>
            <a:r>
              <a:rPr lang="en-IN" dirty="0" smtClean="0"/>
              <a:t>NITK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 err="1" smtClean="0"/>
              <a:t>IoT</a:t>
            </a:r>
            <a:r>
              <a:rPr lang="en-AU" altLang="en-US" dirty="0" smtClean="0"/>
              <a:t> will consist of ~50 billion objects by 2020.</a:t>
            </a:r>
          </a:p>
          <a:p>
            <a:r>
              <a:rPr lang="en-AU" altLang="en-US" dirty="0" err="1" smtClean="0"/>
              <a:t>IoT</a:t>
            </a:r>
            <a:r>
              <a:rPr lang="en-AU" altLang="en-US" dirty="0" smtClean="0"/>
              <a:t> economic impact of $11 trillion/year by 2025.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319462"/>
            <a:ext cx="4419600" cy="2700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5" descr="C:\Users\raj\AppData\Local\Temp\Internet_of_Thing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819400"/>
            <a:ext cx="3238500" cy="310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srirama\Downloads\smart_system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66875"/>
            <a:ext cx="7848600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40050" y="5957888"/>
            <a:ext cx="5715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Does Virtualization Work?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</a:t>
            </a:r>
            <a:r>
              <a:rPr lang="en-US" dirty="0"/>
              <a:t>to the virtual machine and the host machine or server is facilitated by </a:t>
            </a:r>
            <a:r>
              <a:rPr lang="en-US" dirty="0" smtClean="0"/>
              <a:t>software known </a:t>
            </a:r>
            <a:r>
              <a:rPr lang="en-US" dirty="0"/>
              <a:t>as ‘</a:t>
            </a:r>
            <a:r>
              <a:rPr lang="en-US" b="1" dirty="0"/>
              <a:t>Hypervisor’.</a:t>
            </a:r>
          </a:p>
          <a:p>
            <a:r>
              <a:rPr lang="en-US" dirty="0" smtClean="0"/>
              <a:t>Hypervisor </a:t>
            </a:r>
            <a:r>
              <a:rPr lang="en-US" dirty="0"/>
              <a:t>acts as a link between the hardware and the virtual environment </a:t>
            </a:r>
            <a:r>
              <a:rPr lang="en-US" dirty="0" smtClean="0"/>
              <a:t>and distributes </a:t>
            </a:r>
            <a:r>
              <a:rPr lang="en-US" dirty="0"/>
              <a:t>the hardware resources such as CPU usage, memory allotment between </a:t>
            </a:r>
            <a:r>
              <a:rPr lang="en-US" dirty="0" smtClean="0"/>
              <a:t>the different </a:t>
            </a:r>
            <a:r>
              <a:rPr lang="en-US" dirty="0"/>
              <a:t>virtual environments.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Types of Virtualization: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</a:t>
            </a:r>
            <a:r>
              <a:rPr lang="en-US" dirty="0"/>
              <a:t>visualization</a:t>
            </a:r>
          </a:p>
          <a:p>
            <a:r>
              <a:rPr lang="en-US" dirty="0" smtClean="0"/>
              <a:t> </a:t>
            </a:r>
            <a:r>
              <a:rPr lang="en-US" dirty="0"/>
              <a:t>Software visualization</a:t>
            </a:r>
          </a:p>
          <a:p>
            <a:r>
              <a:rPr lang="en-US" dirty="0" smtClean="0"/>
              <a:t>Memory </a:t>
            </a:r>
            <a:r>
              <a:rPr lang="en-US" dirty="0"/>
              <a:t>visualization</a:t>
            </a:r>
          </a:p>
          <a:p>
            <a:r>
              <a:rPr lang="en-US" dirty="0" smtClean="0"/>
              <a:t>Data </a:t>
            </a:r>
            <a:r>
              <a:rPr lang="en-US" dirty="0"/>
              <a:t>visualization</a:t>
            </a:r>
          </a:p>
          <a:p>
            <a:r>
              <a:rPr lang="en-US" dirty="0" smtClean="0"/>
              <a:t>Network </a:t>
            </a:r>
            <a:r>
              <a:rPr lang="en-US" dirty="0"/>
              <a:t>visualization</a:t>
            </a:r>
          </a:p>
          <a:p>
            <a:r>
              <a:rPr lang="en-US" dirty="0" smtClean="0"/>
              <a:t>Desktop visualization</a:t>
            </a:r>
          </a:p>
          <a:p>
            <a:r>
              <a:rPr lang="en-US" dirty="0" smtClean="0"/>
              <a:t> </a:t>
            </a:r>
            <a:r>
              <a:rPr lang="en-US" dirty="0"/>
              <a:t>Server visualization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Content Placeholder 3"/>
          <p:cNvGrpSpPr>
            <a:grpSpLocks noGrp="1"/>
          </p:cNvGrpSpPr>
          <p:nvPr>
            <p:ph idx="1"/>
          </p:nvPr>
        </p:nvGrpSpPr>
        <p:grpSpPr>
          <a:xfrm>
            <a:off x="457200" y="1600200"/>
            <a:ext cx="8229600" cy="4525963"/>
            <a:chOff x="685800" y="1981200"/>
            <a:chExt cx="8305800" cy="4495800"/>
          </a:xfrm>
        </p:grpSpPr>
        <p:sp>
          <p:nvSpPr>
            <p:cNvPr id="5" name="Rounded Rectangle 4"/>
            <p:cNvSpPr/>
            <p:nvPr/>
          </p:nvSpPr>
          <p:spPr>
            <a:xfrm>
              <a:off x="4845050" y="2146300"/>
              <a:ext cx="4146550" cy="2341563"/>
            </a:xfrm>
            <a:prstGeom prst="roundRect">
              <a:avLst>
                <a:gd name="adj" fmla="val 8415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4970463" y="2424113"/>
              <a:ext cx="3914775" cy="1911350"/>
              <a:chOff x="4221271" y="1192615"/>
              <a:chExt cx="3915068" cy="1910543"/>
            </a:xfrm>
          </p:grpSpPr>
          <p:sp>
            <p:nvSpPr>
              <p:cNvPr id="3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813652" y="1310040"/>
                <a:ext cx="1790834" cy="99018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ea typeface="SimSun" panose="02010600030101010101" pitchFamily="2" charset="-122"/>
                </a:endParaRPr>
              </a:p>
            </p:txBody>
          </p:sp>
          <p:sp>
            <p:nvSpPr>
              <p:cNvPr id="3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347092" y="1809891"/>
                <a:ext cx="1789247" cy="125518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ea typeface="SimSun" panose="02010600030101010101" pitchFamily="2" charset="-122"/>
                </a:endParaRPr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21271" y="1654382"/>
                <a:ext cx="1978173" cy="109332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ea typeface="SimSun" panose="02010600030101010101" pitchFamily="2" charset="-122"/>
                </a:endParaRPr>
              </a:p>
            </p:txBody>
          </p:sp>
          <p:sp>
            <p:nvSpPr>
              <p:cNvPr id="3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16688" y="1849563"/>
                <a:ext cx="1789246" cy="125359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ea typeface="SimSun" panose="02010600030101010101" pitchFamily="2" charset="-122"/>
                </a:endParaRPr>
              </a:p>
            </p:txBody>
          </p:sp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6885020" y="1712572"/>
                <a:ext cx="510465" cy="988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7213883" y="1909087"/>
                <a:ext cx="510465" cy="988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48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07132" y="2194110"/>
                <a:ext cx="583601" cy="583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6909109" y="2458905"/>
                <a:ext cx="819211" cy="24595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285750" algn="ctr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Compute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5783488" y="2774684"/>
                <a:ext cx="819211" cy="24595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285750" algn="ctr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Storage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199444" y="1398903"/>
                <a:ext cx="977973" cy="2538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285750" algn="ctr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3" descr="C:\Documents and Settings\Administrator\Local Settings\Temporary Internet Files\Content.IE5\FB9PB6MP\MC900431573[1]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23991" y="1192615"/>
                <a:ext cx="706630" cy="711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53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765870" y="2407715"/>
                <a:ext cx="447182" cy="447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4410197" y="2036808"/>
                <a:ext cx="1303436" cy="4189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indent="-285750" algn="ctr" eaLnBrk="1" hangingPunct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Development and Runtime Platform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2" descr="C:\Documents and Settings\Administrator\Local Settings\Temporary Internet Files\Content.IE5\TNYO33JE\MC900432614[1]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flipH="1">
                <a:off x="4673121" y="1424950"/>
                <a:ext cx="704475" cy="70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227888" y="1981200"/>
              <a:ext cx="1450975" cy="3190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 eaLnBrk="1" hangingPunct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</a:rPr>
                <a:t>Public Clouds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267075" y="2840038"/>
              <a:ext cx="1228725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C:\Program Files (x86)\Microsoft Office\MEDIA\CAGCAT10\j0292020.wmf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52600" y="3797300"/>
              <a:ext cx="838200" cy="795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/>
            <p:cNvPicPr>
              <a:picLocks noChangeAspect="1" noChangeArrowheads="1"/>
            </p:cNvPicPr>
            <p:nvPr/>
          </p:nvPicPr>
          <p:blipFill>
            <a:blip r:embed="rId8"/>
            <a:srcRect l="21191" r="15231"/>
            <a:stretch>
              <a:fillRect/>
            </a:stretch>
          </p:blipFill>
          <p:spPr bwMode="auto">
            <a:xfrm>
              <a:off x="2057400" y="3151188"/>
              <a:ext cx="457200" cy="52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57400" y="2306638"/>
              <a:ext cx="304800" cy="54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26"/>
            <p:cNvSpPr txBox="1">
              <a:spLocks noChangeArrowheads="1"/>
            </p:cNvSpPr>
            <p:nvPr/>
          </p:nvSpPr>
          <p:spPr bwMode="auto">
            <a:xfrm>
              <a:off x="1773238" y="4724400"/>
              <a:ext cx="7747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/>
                <a:t>Clients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609850" y="4114800"/>
              <a:ext cx="43815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Program Files (x86)\Microsoft Office\MEDIA\CAGCAT10\j0186348.wm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47800" y="2230438"/>
              <a:ext cx="4572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" descr="C:\Program Files (x86)\Microsoft Office\MEDIA\CAGCAT10\j0240719.wmf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447800" y="2992438"/>
              <a:ext cx="457200" cy="717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" descr="C:\Program Files (x86)\Microsoft Office\MEDIA\CAGCAT10\j0285698.wmf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85800" y="2992438"/>
              <a:ext cx="877888" cy="938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724400" y="5202238"/>
              <a:ext cx="1447800" cy="12747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10400" y="5202238"/>
              <a:ext cx="1447800" cy="12747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9" name="TextBox 39"/>
            <p:cNvSpPr txBox="1">
              <a:spLocks noChangeArrowheads="1"/>
            </p:cNvSpPr>
            <p:nvPr/>
          </p:nvSpPr>
          <p:spPr bwMode="auto">
            <a:xfrm>
              <a:off x="4716463" y="5659438"/>
              <a:ext cx="14478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AU" altLang="en-US" b="1"/>
                <a:t>Other</a:t>
              </a:r>
            </a:p>
            <a:p>
              <a:pPr algn="ctr" eaLnBrk="1" hangingPunct="1"/>
              <a:r>
                <a:rPr lang="en-AU" altLang="en-US" b="1"/>
                <a:t>Cloud Services</a:t>
              </a:r>
            </a:p>
          </p:txBody>
        </p:sp>
        <p:cxnSp>
          <p:nvCxnSpPr>
            <p:cNvPr id="20" name="Straight Arrow Connector 41"/>
            <p:cNvCxnSpPr>
              <a:cxnSpLocks noChangeShapeType="1"/>
            </p:cNvCxnSpPr>
            <p:nvPr/>
          </p:nvCxnSpPr>
          <p:spPr bwMode="auto">
            <a:xfrm rot="5400000">
              <a:off x="5448300" y="4097338"/>
              <a:ext cx="1295400" cy="1219200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21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945313" y="4865688"/>
              <a:ext cx="1501775" cy="3175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22" name="TextBox 44"/>
            <p:cNvSpPr txBox="1">
              <a:spLocks noChangeArrowheads="1"/>
            </p:cNvSpPr>
            <p:nvPr/>
          </p:nvSpPr>
          <p:spPr bwMode="auto">
            <a:xfrm>
              <a:off x="7086600" y="5659438"/>
              <a:ext cx="14478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AU" altLang="en-US" b="1"/>
                <a:t>Govt.</a:t>
              </a:r>
            </a:p>
            <a:p>
              <a:pPr algn="ctr" eaLnBrk="1" hangingPunct="1"/>
              <a:r>
                <a:rPr lang="en-AU" altLang="en-US" b="1"/>
                <a:t>Cloud Services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2819400" y="2438400"/>
              <a:ext cx="2057400" cy="206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819400" y="3124200"/>
              <a:ext cx="1981200" cy="206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048000" y="4114800"/>
              <a:ext cx="1447800" cy="12747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" name="TextBox 39"/>
            <p:cNvSpPr txBox="1">
              <a:spLocks noChangeArrowheads="1"/>
            </p:cNvSpPr>
            <p:nvPr/>
          </p:nvSpPr>
          <p:spPr bwMode="auto">
            <a:xfrm>
              <a:off x="3352800" y="4648200"/>
              <a:ext cx="8016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AU" altLang="en-US" b="1"/>
                <a:t>Private</a:t>
              </a:r>
            </a:p>
            <a:p>
              <a:pPr algn="ctr" eaLnBrk="1" hangingPunct="1"/>
              <a:r>
                <a:rPr lang="en-AU" altLang="en-US" b="1"/>
                <a:t>Cloud</a:t>
              </a:r>
            </a:p>
          </p:txBody>
        </p:sp>
        <p:pic>
          <p:nvPicPr>
            <p:cNvPr id="27" name="Picture 68" descr="MCj04352420000[1]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114800" y="4767263"/>
              <a:ext cx="207963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70" descr="MCj04352420000[1]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876675" y="4410075"/>
              <a:ext cx="207963" cy="41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3200400" y="3810000"/>
              <a:ext cx="838200" cy="685800"/>
            </a:xfrm>
            <a:prstGeom prst="ellipse">
              <a:avLst/>
            </a:prstGeom>
            <a:solidFill>
              <a:srgbClr val="A6F4F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1380" tIns="45692" rIns="91380" bIns="45692" anchor="ctr"/>
            <a:lstStyle/>
            <a:p>
              <a:pPr algn="ctr" eaLnBrk="1" hangingPunct="1"/>
              <a:endParaRPr lang="en-AU" altLang="en-US"/>
            </a:p>
          </p:txBody>
        </p:sp>
        <p:sp>
          <p:nvSpPr>
            <p:cNvPr id="30" name="Rectangle 65"/>
            <p:cNvSpPr>
              <a:spLocks noChangeArrowheads="1"/>
            </p:cNvSpPr>
            <p:nvPr/>
          </p:nvSpPr>
          <p:spPr bwMode="auto">
            <a:xfrm>
              <a:off x="3181350" y="3881438"/>
              <a:ext cx="93186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AU" altLang="en-US" b="1"/>
                <a:t>Cloud </a:t>
              </a:r>
              <a:br>
                <a:rPr lang="en-AU" altLang="en-US" b="1"/>
              </a:br>
              <a:r>
                <a:rPr lang="en-AU" altLang="en-US" b="1"/>
                <a:t>Manager</a:t>
              </a:r>
            </a:p>
          </p:txBody>
        </p:sp>
        <p:cxnSp>
          <p:nvCxnSpPr>
            <p:cNvPr id="31" name="Straight Arrow Connector 30"/>
            <p:cNvCxnSpPr>
              <a:stCxn id="29" idx="6"/>
            </p:cNvCxnSpPr>
            <p:nvPr/>
          </p:nvCxnSpPr>
          <p:spPr>
            <a:xfrm flipV="1">
              <a:off x="4038600" y="4114800"/>
              <a:ext cx="838200" cy="381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6" idx="0"/>
            </p:cNvCxnSpPr>
            <p:nvPr/>
          </p:nvCxnSpPr>
          <p:spPr>
            <a:xfrm rot="16200000" flipH="1">
              <a:off x="3554413" y="4448175"/>
              <a:ext cx="227012" cy="1730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File:Indian Rupee symbol.sv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191000" y="2667000"/>
              <a:ext cx="263525" cy="38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3" descr="C:\Documents and Settings\Administrator\Local Settings\Temporary Internet Files\Content.IE5\D5GXTVH8\MC900440384[1]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505200" y="2209800"/>
              <a:ext cx="52228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26"/>
            <p:cNvSpPr txBox="1">
              <a:spLocks noChangeArrowheads="1"/>
            </p:cNvSpPr>
            <p:nvPr/>
          </p:nvSpPr>
          <p:spPr bwMode="auto">
            <a:xfrm rot="3332602">
              <a:off x="3900488" y="4202112"/>
              <a:ext cx="1295400" cy="276225"/>
            </a:xfrm>
            <a:prstGeom prst="rect">
              <a:avLst/>
            </a:prstGeom>
            <a:solidFill>
              <a:srgbClr val="A6F4F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b="1"/>
                <a:t>Hybrid Cloud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Types of Clouds: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different types of clouds that you can subscribe to depending on your needs. As </a:t>
            </a:r>
            <a:r>
              <a:rPr lang="en-US" dirty="0" smtClean="0"/>
              <a:t>a home </a:t>
            </a:r>
            <a:r>
              <a:rPr lang="en-US" dirty="0"/>
              <a:t>user or small business owner, you will most likely use public cloud services.</a:t>
            </a:r>
          </a:p>
          <a:p>
            <a:r>
              <a:rPr lang="en-US" dirty="0" smtClean="0"/>
              <a:t> </a:t>
            </a:r>
            <a:r>
              <a:rPr lang="en-US" b="1" dirty="0"/>
              <a:t>Public Cloud - </a:t>
            </a:r>
            <a:r>
              <a:rPr lang="en-US" dirty="0"/>
              <a:t>A public cloud can be accessed by any subscriber with an </a:t>
            </a:r>
            <a:r>
              <a:rPr lang="en-US" dirty="0" smtClean="0"/>
              <a:t>internet connection </a:t>
            </a:r>
            <a:r>
              <a:rPr lang="en-US" dirty="0"/>
              <a:t>and access to the cloud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b="1" dirty="0"/>
              <a:t>Private Cloud </a:t>
            </a:r>
            <a:r>
              <a:rPr lang="en-US" dirty="0"/>
              <a:t>- A private cloud is established for a specific group or organization </a:t>
            </a:r>
            <a:r>
              <a:rPr lang="en-US" dirty="0" smtClean="0"/>
              <a:t>and limits </a:t>
            </a:r>
            <a:r>
              <a:rPr lang="en-US" dirty="0"/>
              <a:t>access to just that group.</a:t>
            </a:r>
          </a:p>
          <a:p>
            <a:r>
              <a:rPr lang="en-US" b="1" dirty="0" smtClean="0"/>
              <a:t>Community </a:t>
            </a:r>
            <a:r>
              <a:rPr lang="en-US" b="1" dirty="0"/>
              <a:t>Cloud - </a:t>
            </a:r>
            <a:r>
              <a:rPr lang="en-US" dirty="0"/>
              <a:t>A community cloud is shared among two or more organizations </a:t>
            </a:r>
            <a:r>
              <a:rPr lang="en-US" dirty="0" smtClean="0"/>
              <a:t>that have </a:t>
            </a:r>
            <a:r>
              <a:rPr lang="en-US" dirty="0"/>
              <a:t>similar cloud requirements.</a:t>
            </a:r>
          </a:p>
          <a:p>
            <a:r>
              <a:rPr lang="en-US" b="1" dirty="0" smtClean="0"/>
              <a:t>Hybrid </a:t>
            </a:r>
            <a:r>
              <a:rPr lang="en-US" b="1" dirty="0"/>
              <a:t>Cloud - </a:t>
            </a:r>
            <a:r>
              <a:rPr lang="en-US" dirty="0"/>
              <a:t>A hybrid cloud is essentially a combination of at least two clouds, </a:t>
            </a:r>
            <a:r>
              <a:rPr lang="en-US" dirty="0" smtClean="0"/>
              <a:t>where the </a:t>
            </a:r>
            <a:r>
              <a:rPr lang="en-US" dirty="0"/>
              <a:t>clouds included are a mixture of public, private, or community.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3200400" y="1566863"/>
            <a:ext cx="2895600" cy="5113337"/>
            <a:chOff x="2016" y="987"/>
            <a:chExt cx="1824" cy="322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016" y="987"/>
              <a:ext cx="1824" cy="816"/>
              <a:chOff x="4554" y="2181"/>
              <a:chExt cx="958" cy="873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 Box 37"/>
            <p:cNvSpPr txBox="1">
              <a:spLocks noChangeArrowheads="1"/>
            </p:cNvSpPr>
            <p:nvPr/>
          </p:nvSpPr>
          <p:spPr bwMode="auto">
            <a:xfrm>
              <a:off x="2103" y="1200"/>
              <a:ext cx="1584" cy="372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 eaLnBrk="1" hangingPunct="1"/>
              <a:r>
                <a:rPr lang="en-AU" altLang="en-US" sz="1600" b="1">
                  <a:solidFill>
                    <a:srgbClr val="0000FF"/>
                  </a:solidFill>
                </a:rPr>
                <a:t>Private/Enterprise Clouds</a:t>
              </a:r>
              <a:endParaRPr lang="en-US" altLang="en-US" sz="1600" b="1">
                <a:solidFill>
                  <a:srgbClr val="0000FF"/>
                </a:solidFill>
              </a:endParaRPr>
            </a:p>
          </p:txBody>
        </p:sp>
        <p:pic>
          <p:nvPicPr>
            <p:cNvPr id="7" name="Picture 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" y="3216"/>
              <a:ext cx="1506" cy="9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" name="AutoShape 64"/>
            <p:cNvSpPr>
              <a:spLocks noChangeArrowheads="1"/>
            </p:cNvSpPr>
            <p:nvPr/>
          </p:nvSpPr>
          <p:spPr bwMode="auto">
            <a:xfrm>
              <a:off x="2208" y="1920"/>
              <a:ext cx="1440" cy="1104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 eaLnBrk="1" hangingPunct="1"/>
              <a:r>
                <a:rPr lang="en-AU" altLang="en-US" sz="1400" b="1" dirty="0">
                  <a:solidFill>
                    <a:srgbClr val="0000FF"/>
                  </a:solidFill>
                </a:rPr>
                <a:t>Cloud model run </a:t>
              </a:r>
              <a:br>
                <a:rPr lang="en-AU" altLang="en-US" sz="1400" b="1" dirty="0">
                  <a:solidFill>
                    <a:srgbClr val="0000FF"/>
                  </a:solidFill>
                </a:rPr>
              </a:br>
              <a:r>
                <a:rPr lang="en-AU" altLang="en-US" sz="1400" b="1" dirty="0">
                  <a:solidFill>
                    <a:srgbClr val="0000FF"/>
                  </a:solidFill>
                </a:rPr>
                <a:t>within a company’s </a:t>
              </a:r>
              <a:br>
                <a:rPr lang="en-AU" altLang="en-US" sz="1400" b="1" dirty="0">
                  <a:solidFill>
                    <a:srgbClr val="0000FF"/>
                  </a:solidFill>
                </a:rPr>
              </a:br>
              <a:r>
                <a:rPr lang="en-AU" altLang="en-US" sz="1400" b="1" dirty="0">
                  <a:solidFill>
                    <a:srgbClr val="0000FF"/>
                  </a:solidFill>
                </a:rPr>
                <a:t>own Data </a:t>
              </a:r>
              <a:r>
                <a:rPr lang="en-AU" altLang="en-US" sz="1400" b="1" dirty="0" err="1">
                  <a:solidFill>
                    <a:srgbClr val="0000FF"/>
                  </a:solidFill>
                </a:rPr>
                <a:t>Center</a:t>
              </a:r>
              <a:r>
                <a:rPr lang="en-AU" altLang="en-US" sz="1400" b="1" dirty="0">
                  <a:solidFill>
                    <a:srgbClr val="0000FF"/>
                  </a:solidFill>
                </a:rPr>
                <a:t> / </a:t>
              </a:r>
              <a:br>
                <a:rPr lang="en-AU" altLang="en-US" sz="1400" b="1" dirty="0">
                  <a:solidFill>
                    <a:srgbClr val="0000FF"/>
                  </a:solidFill>
                </a:rPr>
              </a:br>
              <a:r>
                <a:rPr lang="en-AU" altLang="en-US" sz="1400" b="1" dirty="0">
                  <a:solidFill>
                    <a:srgbClr val="0000FF"/>
                  </a:solidFill>
                </a:rPr>
                <a:t>infrastructure for</a:t>
              </a:r>
              <a:br>
                <a:rPr lang="en-AU" altLang="en-US" sz="1400" b="1" dirty="0">
                  <a:solidFill>
                    <a:srgbClr val="0000FF"/>
                  </a:solidFill>
                </a:rPr>
              </a:br>
              <a:r>
                <a:rPr lang="en-AU" altLang="en-US" sz="1400" b="1" dirty="0">
                  <a:solidFill>
                    <a:srgbClr val="0000FF"/>
                  </a:solidFill>
                </a:rPr>
                <a:t>internal and/or</a:t>
              </a:r>
              <a:br>
                <a:rPr lang="en-AU" altLang="en-US" sz="1400" b="1" dirty="0">
                  <a:solidFill>
                    <a:srgbClr val="0000FF"/>
                  </a:solidFill>
                </a:rPr>
              </a:br>
              <a:r>
                <a:rPr lang="en-AU" altLang="en-US" sz="1400" b="1" dirty="0">
                  <a:solidFill>
                    <a:srgbClr val="0000FF"/>
                  </a:solidFill>
                </a:rPr>
                <a:t> partners use.</a:t>
              </a:r>
            </a:p>
          </p:txBody>
        </p:sp>
      </p:grpSp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152400" y="1524000"/>
            <a:ext cx="2819400" cy="5186363"/>
            <a:chOff x="96" y="960"/>
            <a:chExt cx="1776" cy="3267"/>
          </a:xfrm>
        </p:grpSpPr>
        <p:grpSp>
          <p:nvGrpSpPr>
            <p:cNvPr id="24" name="Group 20"/>
            <p:cNvGrpSpPr>
              <a:grpSpLocks/>
            </p:cNvGrpSpPr>
            <p:nvPr/>
          </p:nvGrpSpPr>
          <p:grpSpPr bwMode="auto">
            <a:xfrm>
              <a:off x="96" y="957"/>
              <a:ext cx="1776" cy="863"/>
              <a:chOff x="4554" y="2181"/>
              <a:chExt cx="958" cy="873"/>
            </a:xfrm>
          </p:grpSpPr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2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2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24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25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26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27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28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0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1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2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33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34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 Box 36"/>
            <p:cNvSpPr txBox="1">
              <a:spLocks noChangeArrowheads="1"/>
            </p:cNvSpPr>
            <p:nvPr/>
          </p:nvSpPr>
          <p:spPr bwMode="auto">
            <a:xfrm>
              <a:off x="144" y="1218"/>
              <a:ext cx="1584" cy="372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 eaLnBrk="1" hangingPunct="1"/>
              <a:r>
                <a:rPr lang="en-AU" altLang="en-US" sz="1600" b="1">
                  <a:solidFill>
                    <a:schemeClr val="bg1"/>
                  </a:solidFill>
                  <a:latin typeface="Arial" pitchFamily="34" charset="0"/>
                </a:rPr>
                <a:t> </a:t>
              </a:r>
              <a:r>
                <a:rPr lang="en-AU" altLang="en-US" sz="1600" b="1">
                  <a:solidFill>
                    <a:schemeClr val="bg1"/>
                  </a:solidFill>
                </a:rPr>
                <a:t>Public/Internet Clouds</a:t>
              </a:r>
              <a:endParaRPr lang="en-US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" name="AutoShape 59"/>
            <p:cNvSpPr>
              <a:spLocks noChangeArrowheads="1"/>
            </p:cNvSpPr>
            <p:nvPr/>
          </p:nvSpPr>
          <p:spPr bwMode="auto">
            <a:xfrm>
              <a:off x="240" y="1920"/>
              <a:ext cx="1488" cy="110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 eaLnBrk="1" hangingPunct="1"/>
              <a:r>
                <a:rPr lang="en-AU" altLang="en-US" sz="1400" b="1">
                  <a:solidFill>
                    <a:schemeClr val="bg1"/>
                  </a:solidFill>
                </a:rPr>
                <a:t>3rd party,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multi-tenant Cloud</a:t>
              </a:r>
            </a:p>
            <a:p>
              <a:pPr algn="ctr" eaLnBrk="1" hangingPunct="1"/>
              <a:r>
                <a:rPr lang="en-AU" altLang="en-US" sz="1400" b="1">
                  <a:solidFill>
                    <a:schemeClr val="bg1"/>
                  </a:solidFill>
                </a:rPr>
                <a:t>infrastructure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&amp; services:</a:t>
              </a:r>
            </a:p>
            <a:p>
              <a:pPr algn="ctr" eaLnBrk="1" hangingPunct="1"/>
              <a:endParaRPr lang="en-AU" altLang="en-US" sz="1400" b="1">
                <a:solidFill>
                  <a:schemeClr val="bg1"/>
                </a:solidFill>
              </a:endParaRPr>
            </a:p>
            <a:p>
              <a:pPr algn="ctr" eaLnBrk="1" hangingPunct="1"/>
              <a:r>
                <a:rPr lang="en-AU" altLang="en-US" sz="1400" b="1">
                  <a:solidFill>
                    <a:schemeClr val="bg1"/>
                  </a:solidFill>
                </a:rPr>
                <a:t> * available on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subscription basis</a:t>
              </a:r>
            </a:p>
          </p:txBody>
        </p:sp>
        <p:pic>
          <p:nvPicPr>
            <p:cNvPr id="27" name="Picture 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3183"/>
              <a:ext cx="1392" cy="10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42" name="Group 60"/>
          <p:cNvGrpSpPr>
            <a:grpSpLocks/>
          </p:cNvGrpSpPr>
          <p:nvPr/>
        </p:nvGrpSpPr>
        <p:grpSpPr bwMode="auto">
          <a:xfrm>
            <a:off x="6172200" y="1524000"/>
            <a:ext cx="2895600" cy="5334000"/>
            <a:chOff x="6172200" y="1524000"/>
            <a:chExt cx="2895600" cy="5334000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800" y="4572000"/>
              <a:ext cx="247884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4" name="Group 43"/>
            <p:cNvGrpSpPr>
              <a:grpSpLocks/>
            </p:cNvGrpSpPr>
            <p:nvPr/>
          </p:nvGrpSpPr>
          <p:grpSpPr bwMode="auto">
            <a:xfrm>
              <a:off x="6172200" y="1524000"/>
              <a:ext cx="2895600" cy="1295400"/>
              <a:chOff x="4554" y="2181"/>
              <a:chExt cx="958" cy="873"/>
            </a:xfrm>
          </p:grpSpPr>
          <p:sp>
            <p:nvSpPr>
              <p:cNvPr id="47" name="Freeform 42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4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45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46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47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48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49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0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1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3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4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Text Box 5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2514600" cy="584200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 eaLnBrk="1" hangingPunct="1">
                <a:defRPr/>
              </a:pPr>
              <a:r>
                <a:rPr lang="en-AU" sz="1600" b="1" dirty="0">
                  <a:solidFill>
                    <a:schemeClr val="bg1"/>
                  </a:solidFill>
                  <a:latin typeface="+mj-lt"/>
                  <a:ea typeface="SimSun" panose="02010600030101010101" pitchFamily="2" charset="-122"/>
                </a:rPr>
                <a:t>Hybrid/Inter</a:t>
              </a:r>
              <a:br>
                <a:rPr lang="en-AU" sz="1600" b="1" dirty="0">
                  <a:solidFill>
                    <a:schemeClr val="bg1"/>
                  </a:solidFill>
                  <a:latin typeface="+mj-lt"/>
                  <a:ea typeface="SimSun" panose="02010600030101010101" pitchFamily="2" charset="-122"/>
                </a:rPr>
              </a:br>
              <a:r>
                <a:rPr lang="en-AU" sz="1600" b="1" dirty="0">
                  <a:solidFill>
                    <a:schemeClr val="bg1"/>
                  </a:solidFill>
                  <a:latin typeface="+mj-lt"/>
                  <a:ea typeface="SimSun" panose="02010600030101010101" pitchFamily="2" charset="-122"/>
                </a:rPr>
                <a:t>Clouds</a:t>
              </a:r>
              <a:endParaRPr lang="en-US" sz="1600" b="1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endParaRPr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6477000" y="3048000"/>
              <a:ext cx="2362200" cy="17526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 eaLnBrk="1" hangingPunct="1"/>
              <a:r>
                <a:rPr lang="en-AU" altLang="en-US" sz="1400" b="1">
                  <a:solidFill>
                    <a:schemeClr val="bg1"/>
                  </a:solidFill>
                </a:rPr>
                <a:t>Mixed usage of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private and public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Clouds: Leasing public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cloud services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when private cloud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capacity is </a:t>
              </a:r>
              <a:br>
                <a:rPr lang="en-AU" altLang="en-US" sz="1400" b="1">
                  <a:solidFill>
                    <a:schemeClr val="bg1"/>
                  </a:solidFill>
                </a:rPr>
              </a:br>
              <a:r>
                <a:rPr lang="en-AU" altLang="en-US" sz="1400" b="1">
                  <a:solidFill>
                    <a:schemeClr val="bg1"/>
                  </a:solidFill>
                </a:rPr>
                <a:t>insufficient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Cloud </a:t>
            </a:r>
            <a:r>
              <a:rPr lang="en-US" b="1" dirty="0" err="1"/>
              <a:t>Sevices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b="1" dirty="0" smtClean="0"/>
              <a:t>Software </a:t>
            </a:r>
            <a:r>
              <a:rPr lang="en-US" b="1" dirty="0"/>
              <a:t>as a Service (</a:t>
            </a:r>
            <a:r>
              <a:rPr lang="en-US" b="1" dirty="0" err="1"/>
              <a:t>SaaS</a:t>
            </a:r>
            <a:r>
              <a:rPr lang="en-US" b="1" dirty="0"/>
              <a:t>) </a:t>
            </a:r>
            <a:r>
              <a:rPr lang="en-US" dirty="0"/>
              <a:t>- A </a:t>
            </a:r>
            <a:r>
              <a:rPr lang="en-US" dirty="0" err="1"/>
              <a:t>SaaS</a:t>
            </a:r>
            <a:r>
              <a:rPr lang="en-US" dirty="0"/>
              <a:t> provider gives subscribers access to both </a:t>
            </a:r>
            <a:r>
              <a:rPr lang="en-US" dirty="0" smtClean="0"/>
              <a:t>resources and </a:t>
            </a:r>
            <a:r>
              <a:rPr lang="en-US" dirty="0"/>
              <a:t>applications. </a:t>
            </a:r>
            <a:r>
              <a:rPr lang="en-US" dirty="0" err="1"/>
              <a:t>SaaS</a:t>
            </a:r>
            <a:r>
              <a:rPr lang="en-US" dirty="0"/>
              <a:t> makes it </a:t>
            </a:r>
            <a:r>
              <a:rPr lang="en-US" dirty="0" smtClean="0"/>
              <a:t>is unnecessary </a:t>
            </a:r>
            <a:r>
              <a:rPr lang="en-US" dirty="0"/>
              <a:t>for you to have a physical copy of </a:t>
            </a:r>
            <a:r>
              <a:rPr lang="en-US" dirty="0" smtClean="0"/>
              <a:t>software to </a:t>
            </a:r>
            <a:r>
              <a:rPr lang="en-US" dirty="0"/>
              <a:t>install on your devices. </a:t>
            </a:r>
            <a:r>
              <a:rPr lang="en-US" dirty="0" err="1"/>
              <a:t>SaaS</a:t>
            </a:r>
            <a:r>
              <a:rPr lang="en-US" dirty="0"/>
              <a:t> also makes it easier to have the same software on all </a:t>
            </a:r>
            <a:r>
              <a:rPr lang="en-US" dirty="0" smtClean="0"/>
              <a:t>of your </a:t>
            </a:r>
            <a:r>
              <a:rPr lang="en-US" dirty="0"/>
              <a:t>devices at once by accessing it on the cloud. In a </a:t>
            </a:r>
            <a:r>
              <a:rPr lang="en-US" dirty="0" err="1"/>
              <a:t>SaaS</a:t>
            </a:r>
            <a:r>
              <a:rPr lang="en-US" dirty="0"/>
              <a:t> agreement, you have </a:t>
            </a:r>
            <a:r>
              <a:rPr lang="en-US" dirty="0" smtClean="0"/>
              <a:t>the least </a:t>
            </a:r>
            <a:r>
              <a:rPr lang="en-US" dirty="0"/>
              <a:t>control over the </a:t>
            </a:r>
            <a:r>
              <a:rPr lang="en-US" dirty="0" smtClean="0"/>
              <a:t>cloud. EX: </a:t>
            </a:r>
            <a:r>
              <a:rPr lang="en-AU" altLang="en-US" sz="2000" dirty="0" smtClean="0"/>
              <a:t>CPU, Storage: Amazon.com, Google Compute, ….</a:t>
            </a:r>
          </a:p>
          <a:p>
            <a:pPr algn="just"/>
            <a:endParaRPr lang="en-US" dirty="0"/>
          </a:p>
          <a:p>
            <a:pPr marL="342900" lvl="1" indent="-342900" algn="just">
              <a:buFont typeface="Arial" pitchFamily="34" charset="0"/>
              <a:buChar char="•"/>
            </a:pPr>
            <a:r>
              <a:rPr lang="en-US" b="1" dirty="0" smtClean="0"/>
              <a:t>Platform </a:t>
            </a:r>
            <a:r>
              <a:rPr lang="en-US" b="1" dirty="0"/>
              <a:t>as a Service (</a:t>
            </a:r>
            <a:r>
              <a:rPr lang="en-US" b="1" dirty="0" err="1"/>
              <a:t>PaaS</a:t>
            </a:r>
            <a:r>
              <a:rPr lang="en-US" b="1" dirty="0"/>
              <a:t>) - </a:t>
            </a:r>
            <a:r>
              <a:rPr lang="en-US" dirty="0"/>
              <a:t>A </a:t>
            </a:r>
            <a:r>
              <a:rPr lang="en-US" dirty="0" err="1"/>
              <a:t>PaaS</a:t>
            </a:r>
            <a:r>
              <a:rPr lang="en-US" dirty="0"/>
              <a:t> system goes a level above the Software as </a:t>
            </a:r>
            <a:r>
              <a:rPr lang="en-US" dirty="0" smtClean="0"/>
              <a:t>a Service </a:t>
            </a:r>
            <a:r>
              <a:rPr lang="en-US" dirty="0"/>
              <a:t>setup. A </a:t>
            </a:r>
            <a:r>
              <a:rPr lang="en-US" dirty="0" err="1"/>
              <a:t>PaaS</a:t>
            </a:r>
            <a:r>
              <a:rPr lang="en-US" dirty="0"/>
              <a:t> provider gives subscribers access to the </a:t>
            </a:r>
            <a:r>
              <a:rPr lang="en-US" dirty="0" smtClean="0"/>
              <a:t>components that they require </a:t>
            </a:r>
            <a:r>
              <a:rPr lang="en-US" dirty="0"/>
              <a:t>to develop and operate applications over the internet</a:t>
            </a:r>
            <a:r>
              <a:rPr lang="en-US" dirty="0" smtClean="0"/>
              <a:t>. EX: </a:t>
            </a:r>
            <a:r>
              <a:rPr lang="en-AU" altLang="en-US" sz="2000" dirty="0" smtClean="0"/>
              <a:t>Google App Engine, Microsoft Azure, </a:t>
            </a:r>
            <a:r>
              <a:rPr lang="en-AU" altLang="en-US" sz="2000" dirty="0" err="1" smtClean="0"/>
              <a:t>Manjrasoft</a:t>
            </a:r>
            <a:r>
              <a:rPr lang="en-AU" altLang="en-US" sz="2000" dirty="0" smtClean="0"/>
              <a:t> Aneka..</a:t>
            </a:r>
            <a:endParaRPr lang="en-US" dirty="0" smtClean="0"/>
          </a:p>
          <a:p>
            <a:endParaRPr lang="en-US" dirty="0"/>
          </a:p>
          <a:p>
            <a:pPr marL="342900" lvl="1" indent="-342900" algn="just">
              <a:buFont typeface="Arial" pitchFamily="34" charset="0"/>
              <a:buChar char="•"/>
            </a:pPr>
            <a:r>
              <a:rPr lang="en-US" b="1" dirty="0" smtClean="0"/>
              <a:t>Infrastructure </a:t>
            </a:r>
            <a:r>
              <a:rPr lang="en-US" b="1" dirty="0"/>
              <a:t>as a Service (</a:t>
            </a:r>
            <a:r>
              <a:rPr lang="en-US" b="1" dirty="0" err="1"/>
              <a:t>IaaS</a:t>
            </a:r>
            <a:r>
              <a:rPr lang="en-US" b="1" dirty="0"/>
              <a:t> ) </a:t>
            </a:r>
            <a:r>
              <a:rPr lang="en-US" dirty="0"/>
              <a:t>- An </a:t>
            </a:r>
            <a:r>
              <a:rPr lang="en-US" dirty="0" err="1"/>
              <a:t>IaaS</a:t>
            </a:r>
            <a:r>
              <a:rPr lang="en-US" dirty="0"/>
              <a:t> agreement, as the name states, </a:t>
            </a:r>
            <a:r>
              <a:rPr lang="en-US" dirty="0" smtClean="0"/>
              <a:t>deals primarily </a:t>
            </a:r>
            <a:r>
              <a:rPr lang="en-US" dirty="0"/>
              <a:t>with computational infrastructure. In an </a:t>
            </a:r>
            <a:r>
              <a:rPr lang="en-US" dirty="0" err="1"/>
              <a:t>IaaS</a:t>
            </a:r>
            <a:r>
              <a:rPr lang="en-US" dirty="0"/>
              <a:t> agreement, the </a:t>
            </a:r>
            <a:r>
              <a:rPr lang="en-US" dirty="0" smtClean="0"/>
              <a:t>subscriber completely </a:t>
            </a:r>
            <a:r>
              <a:rPr lang="en-US" dirty="0"/>
              <a:t>outsources the storage and resources, such as hardware and software </a:t>
            </a:r>
            <a:r>
              <a:rPr lang="en-US" dirty="0" smtClean="0"/>
              <a:t>that they </a:t>
            </a:r>
            <a:r>
              <a:rPr lang="en-US" dirty="0"/>
              <a:t>need</a:t>
            </a:r>
            <a:r>
              <a:rPr lang="en-US" dirty="0" smtClean="0"/>
              <a:t>. EX:</a:t>
            </a:r>
            <a:r>
              <a:rPr lang="en-AU" altLang="en-US" sz="2000" dirty="0" err="1" smtClean="0"/>
              <a:t>SalesForce.Com</a:t>
            </a:r>
            <a:endParaRPr lang="en-US" altLang="en-US" sz="20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and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 is the biggest concern about cloud computing. Since data management </a:t>
            </a:r>
            <a:r>
              <a:rPr lang="en-US" dirty="0" smtClean="0"/>
              <a:t>and infrastructure </a:t>
            </a:r>
            <a:r>
              <a:rPr lang="en-US" dirty="0"/>
              <a:t>management in cloud is provided by third-party, it is always a risk </a:t>
            </a:r>
            <a:r>
              <a:rPr lang="en-US" dirty="0" smtClean="0"/>
              <a:t>to handover </a:t>
            </a:r>
            <a:r>
              <a:rPr lang="en-US" dirty="0"/>
              <a:t>the sensitive information to cloud service providers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Although the cloud computing vendors ensure highly secured password </a:t>
            </a:r>
            <a:r>
              <a:rPr lang="en-US" dirty="0" smtClean="0"/>
              <a:t>protected accounts</a:t>
            </a:r>
            <a:r>
              <a:rPr lang="en-US" dirty="0"/>
              <a:t>, any sign of security breach may result in loss of customers and businesses.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Benefits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Cloud </a:t>
            </a:r>
            <a:r>
              <a:rPr lang="en-US" dirty="0"/>
              <a:t>Computing has numerous advantages. Some of them are listed below </a:t>
            </a:r>
            <a:r>
              <a:rPr lang="en-US" dirty="0" smtClean="0"/>
              <a:t>–</a:t>
            </a:r>
          </a:p>
          <a:p>
            <a:pPr>
              <a:buNone/>
            </a:pP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/>
              <a:t>can access applications as utilities, over the Internet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One can manipulate and configure the applications online at any time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It does not require installing software to access or manipulating cloud </a:t>
            </a:r>
            <a:r>
              <a:rPr lang="en-US" dirty="0" smtClean="0"/>
              <a:t>application.</a:t>
            </a:r>
          </a:p>
          <a:p>
            <a:pPr lvl="1"/>
            <a:r>
              <a:rPr lang="en-US" dirty="0" smtClean="0"/>
              <a:t>Cloud </a:t>
            </a:r>
            <a:r>
              <a:rPr lang="en-US" dirty="0"/>
              <a:t>Computing offers online development and deployment tools, </a:t>
            </a:r>
            <a:r>
              <a:rPr lang="en-US" dirty="0" smtClean="0"/>
              <a:t>programming runtime </a:t>
            </a:r>
            <a:r>
              <a:rPr lang="en-US" dirty="0"/>
              <a:t>environment through </a:t>
            </a:r>
            <a:r>
              <a:rPr lang="en-US" b="1" dirty="0" err="1"/>
              <a:t>PaaS</a:t>
            </a:r>
            <a:r>
              <a:rPr lang="en-US" b="1" dirty="0"/>
              <a:t> model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Cloud resources are available over the network in a manner that provide </a:t>
            </a:r>
            <a:r>
              <a:rPr lang="en-US" dirty="0" smtClean="0"/>
              <a:t>platform independent </a:t>
            </a:r>
            <a:r>
              <a:rPr lang="en-US" dirty="0"/>
              <a:t>access to any type of </a:t>
            </a:r>
            <a:r>
              <a:rPr lang="en-US" dirty="0" smtClean="0"/>
              <a:t>clients.</a:t>
            </a:r>
          </a:p>
          <a:p>
            <a:pPr lvl="1"/>
            <a:r>
              <a:rPr lang="en-US" dirty="0" smtClean="0"/>
              <a:t>Cloud </a:t>
            </a:r>
            <a:r>
              <a:rPr lang="en-US" dirty="0"/>
              <a:t>Computing offers </a:t>
            </a:r>
            <a:r>
              <a:rPr lang="en-US" b="1" dirty="0"/>
              <a:t>on-demand self-service. </a:t>
            </a:r>
            <a:r>
              <a:rPr lang="en-US" dirty="0"/>
              <a:t>The resources can be used </a:t>
            </a:r>
            <a:r>
              <a:rPr lang="en-US" dirty="0" smtClean="0"/>
              <a:t>without</a:t>
            </a:r>
            <a:r>
              <a:rPr lang="en-US" b="1" dirty="0" smtClean="0"/>
              <a:t> </a:t>
            </a:r>
            <a:r>
              <a:rPr lang="en-US" dirty="0" smtClean="0"/>
              <a:t>interaction </a:t>
            </a:r>
            <a:r>
              <a:rPr lang="en-US" dirty="0"/>
              <a:t>with cloud service provider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Cloud Computing is highly cost effective because it operates at high efficiency </a:t>
            </a:r>
            <a:r>
              <a:rPr lang="en-US" dirty="0" smtClean="0"/>
              <a:t>with optimum </a:t>
            </a:r>
            <a:r>
              <a:rPr lang="en-US" dirty="0"/>
              <a:t>utilization. It just requires an Internet </a:t>
            </a:r>
            <a:r>
              <a:rPr lang="en-US" dirty="0" smtClean="0"/>
              <a:t>connection</a:t>
            </a:r>
          </a:p>
          <a:p>
            <a:pPr lvl="1"/>
            <a:r>
              <a:rPr lang="en-US" dirty="0" smtClean="0"/>
              <a:t>Cloud </a:t>
            </a:r>
            <a:r>
              <a:rPr lang="en-US" dirty="0"/>
              <a:t>Computing offers load balancing that makes it more reliable.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generates a lot of data </a:t>
            </a:r>
          </a:p>
          <a:p>
            <a:pPr>
              <a:buNone/>
            </a:pPr>
            <a:r>
              <a:rPr lang="en-US" dirty="0" smtClean="0"/>
              <a:t>	-Data is generated continuously </a:t>
            </a:r>
          </a:p>
          <a:p>
            <a:pPr>
              <a:buNone/>
            </a:pPr>
            <a:r>
              <a:rPr lang="en-US" dirty="0" smtClean="0"/>
              <a:t>	-The amount of data increases with device population </a:t>
            </a:r>
          </a:p>
          <a:p>
            <a:pPr>
              <a:buNone/>
            </a:pPr>
            <a:r>
              <a:rPr lang="en-US" dirty="0" smtClean="0"/>
              <a:t>	-Data sources are highly distributed </a:t>
            </a:r>
          </a:p>
          <a:p>
            <a:pPr>
              <a:buNone/>
            </a:pPr>
            <a:r>
              <a:rPr lang="en-US" dirty="0" smtClean="0"/>
              <a:t>	-Data sources are on the move </a:t>
            </a:r>
          </a:p>
          <a:p>
            <a:pPr>
              <a:buNone/>
            </a:pPr>
            <a:r>
              <a:rPr lang="en-US" dirty="0" smtClean="0"/>
              <a:t>	-Data can become stale fairly soon </a:t>
            </a:r>
          </a:p>
          <a:p>
            <a:pPr>
              <a:buNone/>
            </a:pPr>
            <a:r>
              <a:rPr lang="en-US" dirty="0" smtClean="0"/>
              <a:t>	-Data location will depend on application Data needs to be accurate, secure and useful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roles of cloud computing in the Internet of Things revolution: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IoT</a:t>
            </a:r>
            <a:r>
              <a:rPr lang="en-US" dirty="0"/>
              <a:t> is generating an </a:t>
            </a:r>
            <a:r>
              <a:rPr lang="en-US" dirty="0" smtClean="0"/>
              <a:t>unprecedented amount </a:t>
            </a:r>
            <a:r>
              <a:rPr lang="en-US" dirty="0"/>
              <a:t>of data, which in turn puts </a:t>
            </a:r>
            <a:r>
              <a:rPr lang="en-US" dirty="0" smtClean="0"/>
              <a:t>a tremendous </a:t>
            </a:r>
            <a:r>
              <a:rPr lang="en-US" dirty="0"/>
              <a:t>strain on the </a:t>
            </a:r>
            <a:r>
              <a:rPr lang="en-US" dirty="0" smtClean="0"/>
              <a:t>Internet infrastructure. </a:t>
            </a:r>
          </a:p>
          <a:p>
            <a:pPr algn="just"/>
            <a:r>
              <a:rPr lang="en-US" dirty="0" smtClean="0"/>
              <a:t>As </a:t>
            </a:r>
            <a:r>
              <a:rPr lang="en-US" dirty="0"/>
              <a:t>a result, companies are working to </a:t>
            </a:r>
            <a:r>
              <a:rPr lang="en-US" dirty="0" smtClean="0"/>
              <a:t>find ways </a:t>
            </a:r>
            <a:r>
              <a:rPr lang="en-US" dirty="0"/>
              <a:t>to alleviate that pressure and solve </a:t>
            </a:r>
            <a:r>
              <a:rPr lang="en-US" dirty="0" smtClean="0"/>
              <a:t>the data </a:t>
            </a:r>
            <a:r>
              <a:rPr lang="en-US" dirty="0"/>
              <a:t>problem.</a:t>
            </a:r>
          </a:p>
          <a:p>
            <a:pPr algn="just"/>
            <a:r>
              <a:rPr lang="en-US" dirty="0" smtClean="0"/>
              <a:t>Cloud </a:t>
            </a:r>
            <a:r>
              <a:rPr lang="en-US" dirty="0"/>
              <a:t>computing will be a major part of </a:t>
            </a:r>
            <a:r>
              <a:rPr lang="en-US" dirty="0" smtClean="0"/>
              <a:t>that, especially </a:t>
            </a:r>
            <a:r>
              <a:rPr lang="en-US" dirty="0"/>
              <a:t>by making all of the </a:t>
            </a:r>
            <a:r>
              <a:rPr lang="en-US" dirty="0" smtClean="0"/>
              <a:t>connected devices </a:t>
            </a:r>
            <a:r>
              <a:rPr lang="en-US" dirty="0"/>
              <a:t>work together.</a:t>
            </a:r>
          </a:p>
          <a:p>
            <a:pPr algn="just"/>
            <a:r>
              <a:rPr lang="en-US" dirty="0" smtClean="0"/>
              <a:t>Cloud </a:t>
            </a:r>
            <a:r>
              <a:rPr lang="en-US" dirty="0"/>
              <a:t>computing and the </a:t>
            </a:r>
            <a:r>
              <a:rPr lang="en-US" dirty="0" err="1"/>
              <a:t>IoT</a:t>
            </a:r>
            <a:r>
              <a:rPr lang="en-US" dirty="0"/>
              <a:t> both serve </a:t>
            </a:r>
            <a:r>
              <a:rPr lang="en-US" dirty="0" smtClean="0"/>
              <a:t>to increase </a:t>
            </a:r>
            <a:r>
              <a:rPr lang="en-US" dirty="0"/>
              <a:t>efficiency in our everyday tasks, and the two have a </a:t>
            </a:r>
            <a:r>
              <a:rPr lang="en-US" dirty="0" smtClean="0"/>
              <a:t>complimentary relationship</a:t>
            </a:r>
            <a:r>
              <a:rPr lang="en-US" dirty="0"/>
              <a:t>. The </a:t>
            </a:r>
            <a:r>
              <a:rPr lang="en-US" dirty="0" err="1"/>
              <a:t>IoT</a:t>
            </a:r>
            <a:r>
              <a:rPr lang="en-US" dirty="0"/>
              <a:t> generates massive amounts of data, and cloud computing </a:t>
            </a:r>
            <a:r>
              <a:rPr lang="en-US" dirty="0" smtClean="0"/>
              <a:t>provides a </a:t>
            </a:r>
            <a:r>
              <a:rPr lang="en-US" dirty="0"/>
              <a:t>pathway for that data to travel to its destination.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5867400" cy="43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38200" y="541020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Amazon Web Services, one of several </a:t>
            </a:r>
            <a:r>
              <a:rPr lang="en-US" dirty="0" err="1"/>
              <a:t>IoT</a:t>
            </a:r>
            <a:r>
              <a:rPr lang="en-US" dirty="0"/>
              <a:t> cloud platforms at work today, points out </a:t>
            </a:r>
            <a:r>
              <a:rPr lang="en-US" dirty="0" smtClean="0"/>
              <a:t>six advantages </a:t>
            </a:r>
            <a:r>
              <a:rPr lang="en-US" dirty="0"/>
              <a:t>and benefits of cloud computing: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 </a:t>
            </a:r>
            <a:r>
              <a:rPr lang="en-US" dirty="0"/>
              <a:t>Variable expense allows you to only pay for the computing resources you use, and </a:t>
            </a:r>
            <a:r>
              <a:rPr lang="en-US" dirty="0" smtClean="0"/>
              <a:t>not more</a:t>
            </a:r>
            <a:r>
              <a:rPr lang="en-US" dirty="0"/>
              <a:t>.</a:t>
            </a:r>
          </a:p>
          <a:p>
            <a:r>
              <a:rPr lang="en-US" dirty="0" smtClean="0"/>
              <a:t>Providers </a:t>
            </a:r>
            <a:r>
              <a:rPr lang="en-US" dirty="0"/>
              <a:t>such as AWS can achieve greater economies of scale, which reduce costs </a:t>
            </a:r>
            <a:r>
              <a:rPr lang="en-US" dirty="0" smtClean="0"/>
              <a:t>for customers</a:t>
            </a:r>
            <a:r>
              <a:rPr lang="en-US" dirty="0"/>
              <a:t>.</a:t>
            </a:r>
          </a:p>
          <a:p>
            <a:r>
              <a:rPr lang="en-US" dirty="0" smtClean="0"/>
              <a:t>You </a:t>
            </a:r>
            <a:r>
              <a:rPr lang="en-US" dirty="0"/>
              <a:t>no longer need to guess your infrastructure capacity needs.</a:t>
            </a:r>
          </a:p>
          <a:p>
            <a:r>
              <a:rPr lang="en-US" dirty="0" smtClean="0"/>
              <a:t>Cloud </a:t>
            </a:r>
            <a:r>
              <a:rPr lang="en-US" dirty="0"/>
              <a:t>computing increases speed and agility in making resources available to developers.</a:t>
            </a:r>
          </a:p>
          <a:p>
            <a:r>
              <a:rPr lang="en-US" dirty="0" smtClean="0"/>
              <a:t>You </a:t>
            </a:r>
            <a:r>
              <a:rPr lang="en-US" dirty="0"/>
              <a:t>can save money on operating data centers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You can deploy your applications worldwide in a matter of minutes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Some of the more popular </a:t>
            </a:r>
            <a:r>
              <a:rPr lang="en-US" dirty="0" err="1"/>
              <a:t>IoT</a:t>
            </a:r>
            <a:r>
              <a:rPr lang="en-US" dirty="0"/>
              <a:t> cloud platforms on the market include Amazon Web Services, </a:t>
            </a:r>
            <a:r>
              <a:rPr lang="en-US" dirty="0" smtClean="0"/>
              <a:t>Google </a:t>
            </a:r>
            <a:r>
              <a:rPr lang="en-US" dirty="0"/>
              <a:t>Cloud </a:t>
            </a:r>
            <a:r>
              <a:rPr lang="en-US" dirty="0" err="1"/>
              <a:t>IoT</a:t>
            </a:r>
            <a:r>
              <a:rPr lang="en-US" dirty="0"/>
              <a:t>, Microsoft Azure </a:t>
            </a:r>
            <a:r>
              <a:rPr lang="en-US" dirty="0" err="1"/>
              <a:t>IoT</a:t>
            </a:r>
            <a:r>
              <a:rPr lang="en-US" dirty="0"/>
              <a:t> Suite, IBM Watson, and </a:t>
            </a:r>
            <a:r>
              <a:rPr lang="en-US" dirty="0" err="1"/>
              <a:t>Salesforce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Cloud, </a:t>
            </a:r>
            <a:r>
              <a:rPr lang="en-US" dirty="0" err="1"/>
              <a:t>Thingspeak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 smtClean="0"/>
              <a:t>Cloud Computing Challenges</a:t>
            </a:r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304800" y="1219200"/>
            <a:ext cx="8645525" cy="5638800"/>
            <a:chOff x="304800" y="1219200"/>
            <a:chExt cx="8645525" cy="5638800"/>
          </a:xfrm>
        </p:grpSpPr>
        <p:grpSp>
          <p:nvGrpSpPr>
            <p:cNvPr id="33" name="Group 32"/>
            <p:cNvGrpSpPr/>
            <p:nvPr/>
          </p:nvGrpSpPr>
          <p:grpSpPr>
            <a:xfrm>
              <a:off x="304800" y="1219200"/>
              <a:ext cx="8567738" cy="5556250"/>
              <a:chOff x="457200" y="1371600"/>
              <a:chExt cx="8567738" cy="5556250"/>
            </a:xfrm>
          </p:grpSpPr>
          <p:sp>
            <p:nvSpPr>
              <p:cNvPr id="3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27400" y="4919663"/>
                <a:ext cx="2997200" cy="200818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892800" y="1427163"/>
                <a:ext cx="2997200" cy="200818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5800" y="4060825"/>
                <a:ext cx="2997200" cy="20081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987800" y="1427163"/>
                <a:ext cx="2997200" cy="200818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171700" y="2754313"/>
                <a:ext cx="3784600" cy="253523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206500" y="1592263"/>
                <a:ext cx="2997200" cy="200818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486400" y="2798763"/>
                <a:ext cx="2997200" cy="2008187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7 w 21600"/>
                  <a:gd name="T13" fmla="*/ 3262 h 21600"/>
                  <a:gd name="T14" fmla="*/ 17087 w 21600"/>
                  <a:gd name="T15" fmla="*/ 173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777777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 rot="20400000">
                <a:off x="1447800" y="1866900"/>
                <a:ext cx="1487488" cy="495300"/>
              </a:xfrm>
              <a:prstGeom prst="rect">
                <a:avLst/>
              </a:prstGeom>
              <a:solidFill>
                <a:srgbClr val="FFFF00"/>
              </a:solidFill>
              <a:ln w="9525" algn="ctr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lIns="182880" tIns="137160" rIns="182880" bIns="137160">
                <a:spAutoFit/>
              </a:bodyPr>
              <a:lstStyle/>
              <a:p>
                <a:pPr algn="ctr" eaLnBrk="1" hangingPunct="1"/>
                <a:r>
                  <a:rPr lang="en-US" altLang="en-US" sz="1400" b="1" dirty="0">
                    <a:latin typeface="Arial" pitchFamily="34" charset="0"/>
                  </a:rPr>
                  <a:t>Virtualization</a:t>
                </a:r>
              </a:p>
            </p:txBody>
          </p:sp>
          <p:grpSp>
            <p:nvGrpSpPr>
              <p:cNvPr id="42" name="Group 58"/>
              <p:cNvGrpSpPr>
                <a:grpSpLocks/>
              </p:cNvGrpSpPr>
              <p:nvPr/>
            </p:nvGrpSpPr>
            <p:grpSpPr bwMode="auto">
              <a:xfrm>
                <a:off x="2514600" y="2438400"/>
                <a:ext cx="1862138" cy="1127125"/>
                <a:chOff x="1584" y="1536"/>
                <a:chExt cx="1173" cy="710"/>
              </a:xfrm>
            </p:grpSpPr>
            <p:sp>
              <p:nvSpPr>
                <p:cNvPr id="62" name="Text Box 11"/>
                <p:cNvSpPr txBox="1">
                  <a:spLocks noChangeArrowheads="1"/>
                </p:cNvSpPr>
                <p:nvPr/>
              </p:nvSpPr>
              <p:spPr bwMode="auto">
                <a:xfrm rot="-1237057">
                  <a:off x="1584" y="1536"/>
                  <a:ext cx="641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0A5804"/>
                    </a:gs>
                    <a:gs pos="100000">
                      <a:srgbClr val="009900"/>
                    </a:gs>
                  </a:gsLst>
                  <a:lin ang="5400000" scaled="1"/>
                </a:gradFill>
                <a:ln w="9525" algn="ctr">
                  <a:solidFill>
                    <a:srgbClr val="0A5804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QoS</a:t>
                  </a:r>
                </a:p>
              </p:txBody>
            </p:sp>
            <p:sp>
              <p:nvSpPr>
                <p:cNvPr id="63" name="Text Box 14"/>
                <p:cNvSpPr txBox="1">
                  <a:spLocks noChangeArrowheads="1"/>
                </p:cNvSpPr>
                <p:nvPr/>
              </p:nvSpPr>
              <p:spPr bwMode="auto">
                <a:xfrm rot="-2165441">
                  <a:off x="1776" y="1800"/>
                  <a:ext cx="981" cy="446"/>
                </a:xfrm>
                <a:prstGeom prst="rect">
                  <a:avLst/>
                </a:prstGeom>
                <a:gradFill rotWithShape="1">
                  <a:gsLst>
                    <a:gs pos="0">
                      <a:srgbClr val="FF9933"/>
                    </a:gs>
                    <a:gs pos="100000">
                      <a:srgbClr val="FFCC00"/>
                    </a:gs>
                  </a:gsLst>
                  <a:lin ang="5400000" scaled="1"/>
                </a:gradFill>
                <a:ln w="9525" algn="ctr">
                  <a:solidFill>
                    <a:srgbClr val="FF9933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Service Level </a:t>
                  </a:r>
                </a:p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Agreements</a:t>
                  </a:r>
                </a:p>
              </p:txBody>
            </p:sp>
          </p:grpSp>
          <p:grpSp>
            <p:nvGrpSpPr>
              <p:cNvPr id="43" name="Group 56"/>
              <p:cNvGrpSpPr>
                <a:grpSpLocks/>
              </p:cNvGrpSpPr>
              <p:nvPr/>
            </p:nvGrpSpPr>
            <p:grpSpPr bwMode="auto">
              <a:xfrm>
                <a:off x="4419600" y="1371600"/>
                <a:ext cx="1970088" cy="1905000"/>
                <a:chOff x="3175" y="1008"/>
                <a:chExt cx="1241" cy="1200"/>
              </a:xfrm>
            </p:grpSpPr>
            <p:sp>
              <p:nvSpPr>
                <p:cNvPr id="59" name="Text Box 22"/>
                <p:cNvSpPr txBox="1">
                  <a:spLocks noChangeArrowheads="1"/>
                </p:cNvSpPr>
                <p:nvPr/>
              </p:nvSpPr>
              <p:spPr bwMode="auto">
                <a:xfrm rot="1140777">
                  <a:off x="3175" y="1512"/>
                  <a:ext cx="1241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990033"/>
                    </a:gs>
                    <a:gs pos="100000">
                      <a:srgbClr val="CC0066"/>
                    </a:gs>
                  </a:gsLst>
                  <a:lin ang="5400000" scaled="1"/>
                </a:gradFill>
                <a:ln w="9525" algn="ctr">
                  <a:solidFill>
                    <a:srgbClr val="990033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Resource Metering</a:t>
                  </a:r>
                </a:p>
              </p:txBody>
            </p:sp>
            <p:sp>
              <p:nvSpPr>
                <p:cNvPr id="6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360" y="1896"/>
                  <a:ext cx="641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0066"/>
                    </a:gs>
                    <a:gs pos="100000">
                      <a:srgbClr val="0033CC"/>
                    </a:gs>
                  </a:gsLst>
                  <a:lin ang="5400000" scaled="1"/>
                </a:gradFill>
                <a:ln w="9525" algn="ctr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Billing</a:t>
                  </a:r>
                </a:p>
              </p:txBody>
            </p:sp>
            <p:sp>
              <p:nvSpPr>
                <p:cNvPr id="61" name="Text Box 20"/>
                <p:cNvSpPr txBox="1">
                  <a:spLocks noChangeArrowheads="1"/>
                </p:cNvSpPr>
                <p:nvPr/>
              </p:nvSpPr>
              <p:spPr bwMode="auto">
                <a:xfrm rot="-841391">
                  <a:off x="3552" y="1008"/>
                  <a:ext cx="615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FF9933"/>
                    </a:gs>
                    <a:gs pos="100000">
                      <a:srgbClr val="FFCC00"/>
                    </a:gs>
                  </a:gsLst>
                  <a:lin ang="5400000" scaled="1"/>
                </a:gradFill>
                <a:ln w="9525" algn="ctr">
                  <a:solidFill>
                    <a:srgbClr val="FF9933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Pricing</a:t>
                  </a:r>
                </a:p>
              </p:txBody>
            </p:sp>
          </p:grpSp>
          <p:grpSp>
            <p:nvGrpSpPr>
              <p:cNvPr id="44" name="Group 57"/>
              <p:cNvGrpSpPr>
                <a:grpSpLocks/>
              </p:cNvGrpSpPr>
              <p:nvPr/>
            </p:nvGrpSpPr>
            <p:grpSpPr bwMode="auto">
              <a:xfrm>
                <a:off x="3886201" y="3733800"/>
                <a:ext cx="3316289" cy="784225"/>
                <a:chOff x="2448" y="2352"/>
                <a:chExt cx="2089" cy="494"/>
              </a:xfrm>
            </p:grpSpPr>
            <p:sp>
              <p:nvSpPr>
                <p:cNvPr id="57" name="Text Box 15"/>
                <p:cNvSpPr txBox="1">
                  <a:spLocks noChangeArrowheads="1"/>
                </p:cNvSpPr>
                <p:nvPr/>
              </p:nvSpPr>
              <p:spPr bwMode="auto">
                <a:xfrm rot="390885">
                  <a:off x="2448" y="2352"/>
                  <a:ext cx="943" cy="446"/>
                </a:xfrm>
                <a:prstGeom prst="rect">
                  <a:avLst/>
                </a:prstGeom>
                <a:gradFill rotWithShape="1">
                  <a:gsLst>
                    <a:gs pos="0">
                      <a:srgbClr val="660066"/>
                    </a:gs>
                    <a:gs pos="100000">
                      <a:srgbClr val="9900CC"/>
                    </a:gs>
                  </a:gsLst>
                  <a:lin ang="5400000" scaled="1"/>
                </a:gradFill>
                <a:ln w="9525" algn="ctr">
                  <a:solidFill>
                    <a:srgbClr val="660066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Provisioning </a:t>
                  </a:r>
                </a:p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on Demand</a:t>
                  </a:r>
                </a:p>
              </p:txBody>
            </p:sp>
            <p:sp>
              <p:nvSpPr>
                <p:cNvPr id="5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552" y="2400"/>
                  <a:ext cx="985" cy="44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0066"/>
                    </a:gs>
                    <a:gs pos="100000">
                      <a:srgbClr val="0033CC"/>
                    </a:gs>
                  </a:gsLst>
                  <a:lin ang="5400000" scaled="1"/>
                </a:gradFill>
                <a:ln w="9525" algn="ctr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Utility &amp; Risk Management</a:t>
                  </a:r>
                </a:p>
              </p:txBody>
            </p:sp>
          </p:grpSp>
          <p:grpSp>
            <p:nvGrpSpPr>
              <p:cNvPr id="45" name="Group 59"/>
              <p:cNvGrpSpPr>
                <a:grpSpLocks/>
              </p:cNvGrpSpPr>
              <p:nvPr/>
            </p:nvGrpSpPr>
            <p:grpSpPr bwMode="auto">
              <a:xfrm>
                <a:off x="6477000" y="1752600"/>
                <a:ext cx="1973263" cy="1181100"/>
                <a:chOff x="4080" y="1104"/>
                <a:chExt cx="1243" cy="744"/>
              </a:xfrm>
            </p:grpSpPr>
            <p:sp>
              <p:nvSpPr>
                <p:cNvPr id="5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080" y="1104"/>
                  <a:ext cx="788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FF3399"/>
                    </a:gs>
                    <a:gs pos="100000">
                      <a:srgbClr val="FF66FF"/>
                    </a:gs>
                  </a:gsLst>
                  <a:lin ang="5400000" scaled="1"/>
                </a:gradFill>
                <a:ln w="9525" algn="ctr">
                  <a:solidFill>
                    <a:srgbClr val="FF3399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AU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Scalability</a:t>
                  </a:r>
                  <a:endParaRPr lang="en-US" altLang="en-US" sz="1400" b="1">
                    <a:solidFill>
                      <a:schemeClr val="bg1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5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560" y="1536"/>
                  <a:ext cx="763" cy="312"/>
                </a:xfrm>
                <a:prstGeom prst="rect">
                  <a:avLst/>
                </a:prstGeom>
                <a:solidFill>
                  <a:srgbClr val="000000"/>
                </a:solidFill>
                <a:ln w="9525" algn="ctr">
                  <a:solidFill>
                    <a:srgbClr val="FF3399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AU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Reliability</a:t>
                  </a:r>
                  <a:endParaRPr lang="en-US" altLang="en-US" sz="1400" b="1">
                    <a:solidFill>
                      <a:schemeClr val="bg1"/>
                    </a:solidFill>
                    <a:latin typeface="Arial" pitchFamily="34" charset="0"/>
                  </a:endParaRPr>
                </a:p>
              </p:txBody>
            </p:sp>
          </p:grpSp>
          <p:sp>
            <p:nvSpPr>
              <p:cNvPr id="46" name="Text Box 48"/>
              <p:cNvSpPr txBox="1">
                <a:spLocks noChangeArrowheads="1"/>
              </p:cNvSpPr>
              <p:nvPr/>
            </p:nvSpPr>
            <p:spPr bwMode="auto">
              <a:xfrm rot="1140777">
                <a:off x="7162800" y="3429000"/>
                <a:ext cx="1862138" cy="495300"/>
              </a:xfrm>
              <a:prstGeom prst="rect">
                <a:avLst/>
              </a:prstGeom>
              <a:gradFill rotWithShape="1">
                <a:gsLst>
                  <a:gs pos="0">
                    <a:srgbClr val="990000"/>
                  </a:gs>
                  <a:gs pos="100000">
                    <a:srgbClr val="FF0000"/>
                  </a:gs>
                </a:gsLst>
                <a:lin ang="5400000" scaled="1"/>
              </a:gradFill>
              <a:ln w="9525" algn="ctr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lIns="182880" tIns="137160" rIns="182880" bIns="137160">
                <a:spAutoFit/>
              </a:bodyPr>
              <a:lstStyle/>
              <a:p>
                <a:pPr algn="ctr" eaLnBrk="1" hangingPunct="1"/>
                <a:r>
                  <a:rPr lang="en-AU" altLang="en-US" sz="1400" b="1">
                    <a:solidFill>
                      <a:schemeClr val="bg1"/>
                    </a:solidFill>
                    <a:latin typeface="Arial" pitchFamily="34" charset="0"/>
                  </a:rPr>
                  <a:t>Energy Efficiency</a:t>
                </a:r>
                <a:endParaRPr lang="en-US" altLang="en-US" sz="1400" b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47" name="Group 53"/>
              <p:cNvGrpSpPr>
                <a:grpSpLocks/>
              </p:cNvGrpSpPr>
              <p:nvPr/>
            </p:nvGrpSpPr>
            <p:grpSpPr bwMode="auto">
              <a:xfrm>
                <a:off x="457200" y="4343400"/>
                <a:ext cx="3030538" cy="1565275"/>
                <a:chOff x="288" y="2736"/>
                <a:chExt cx="1909" cy="986"/>
              </a:xfrm>
            </p:grpSpPr>
            <p:sp>
              <p:nvSpPr>
                <p:cNvPr id="51" name="Text Box 25"/>
                <p:cNvSpPr txBox="1">
                  <a:spLocks noChangeArrowheads="1"/>
                </p:cNvSpPr>
                <p:nvPr/>
              </p:nvSpPr>
              <p:spPr bwMode="auto">
                <a:xfrm rot="-1120015">
                  <a:off x="288" y="2834"/>
                  <a:ext cx="954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777777"/>
                    </a:gs>
                  </a:gsLst>
                  <a:lin ang="5400000" scaled="1"/>
                </a:gradFill>
                <a:ln w="9525" algn="ctr">
                  <a:solidFill>
                    <a:srgbClr val="292929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Security</a:t>
                  </a:r>
                </a:p>
              </p:txBody>
            </p:sp>
            <p:sp>
              <p:nvSpPr>
                <p:cNvPr id="52" name="Text Box 26"/>
                <p:cNvSpPr txBox="1">
                  <a:spLocks noChangeArrowheads="1"/>
                </p:cNvSpPr>
                <p:nvPr/>
              </p:nvSpPr>
              <p:spPr bwMode="auto">
                <a:xfrm rot="-246898">
                  <a:off x="748" y="3170"/>
                  <a:ext cx="634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FF3399"/>
                    </a:gs>
                    <a:gs pos="100000">
                      <a:srgbClr val="FF66FF"/>
                    </a:gs>
                  </a:gsLst>
                  <a:lin ang="5400000" scaled="1"/>
                </a:gradFill>
                <a:ln w="9525" algn="ctr">
                  <a:solidFill>
                    <a:srgbClr val="FF3399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Privacy</a:t>
                  </a:r>
                </a:p>
              </p:txBody>
            </p:sp>
            <p:sp>
              <p:nvSpPr>
                <p:cNvPr id="53" name="Text Box 51"/>
                <p:cNvSpPr txBox="1">
                  <a:spLocks noChangeArrowheads="1"/>
                </p:cNvSpPr>
                <p:nvPr/>
              </p:nvSpPr>
              <p:spPr bwMode="auto">
                <a:xfrm rot="-1200000">
                  <a:off x="1200" y="3410"/>
                  <a:ext cx="641" cy="31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0066"/>
                    </a:gs>
                    <a:gs pos="100000">
                      <a:srgbClr val="0033CC"/>
                    </a:gs>
                  </a:gsLst>
                  <a:lin ang="5400000" scaled="1"/>
                </a:gradFill>
                <a:ln w="9525" algn="ctr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Trust</a:t>
                  </a:r>
                </a:p>
              </p:txBody>
            </p:sp>
            <p:sp>
              <p:nvSpPr>
                <p:cNvPr id="54" name="Text Box 52"/>
                <p:cNvSpPr txBox="1">
                  <a:spLocks noChangeArrowheads="1"/>
                </p:cNvSpPr>
                <p:nvPr/>
              </p:nvSpPr>
              <p:spPr bwMode="auto">
                <a:xfrm rot="-2165441">
                  <a:off x="1378" y="2736"/>
                  <a:ext cx="819" cy="446"/>
                </a:xfrm>
                <a:prstGeom prst="rect">
                  <a:avLst/>
                </a:prstGeom>
                <a:gradFill rotWithShape="1">
                  <a:gsLst>
                    <a:gs pos="0">
                      <a:srgbClr val="FF9933"/>
                    </a:gs>
                    <a:gs pos="100000">
                      <a:srgbClr val="FFCC00"/>
                    </a:gs>
                  </a:gsLst>
                  <a:lin ang="5400000" scaled="1"/>
                </a:gradFill>
                <a:ln w="9525" algn="ctr">
                  <a:solidFill>
                    <a:srgbClr val="FF9933"/>
                  </a:solidFill>
                  <a:miter lim="800000"/>
                  <a:headEnd/>
                  <a:tailEnd/>
                </a:ln>
              </p:spPr>
              <p:txBody>
                <a:bodyPr wrap="none"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Legal &amp;</a:t>
                  </a:r>
                  <a:b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</a:br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Regulatory</a:t>
                  </a:r>
                </a:p>
              </p:txBody>
            </p:sp>
          </p:grpSp>
          <p:grpSp>
            <p:nvGrpSpPr>
              <p:cNvPr id="48" name="Group 55"/>
              <p:cNvGrpSpPr>
                <a:grpSpLocks/>
              </p:cNvGrpSpPr>
              <p:nvPr/>
            </p:nvGrpSpPr>
            <p:grpSpPr bwMode="auto">
              <a:xfrm>
                <a:off x="3505200" y="5029200"/>
                <a:ext cx="2133600" cy="1546225"/>
                <a:chOff x="2208" y="3168"/>
                <a:chExt cx="1344" cy="974"/>
              </a:xfrm>
            </p:grpSpPr>
            <p:sp>
              <p:nvSpPr>
                <p:cNvPr id="4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448" y="3696"/>
                  <a:ext cx="1104" cy="44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0066"/>
                    </a:gs>
                    <a:gs pos="100000">
                      <a:srgbClr val="0033CC"/>
                    </a:gs>
                  </a:gsLst>
                  <a:lin ang="5400000" scaled="1"/>
                </a:gradFill>
                <a:ln w="9525" algn="ctr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solidFill>
                        <a:schemeClr val="bg1"/>
                      </a:solidFill>
                      <a:latin typeface="Arial" pitchFamily="34" charset="0"/>
                    </a:rPr>
                    <a:t>Software Eng. Complexity</a:t>
                  </a:r>
                </a:p>
              </p:txBody>
            </p:sp>
            <p:sp>
              <p:nvSpPr>
                <p:cNvPr id="5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208" y="3168"/>
                  <a:ext cx="1344" cy="446"/>
                </a:xfrm>
                <a:prstGeom prst="rect">
                  <a:avLst/>
                </a:prstGeom>
                <a:solidFill>
                  <a:srgbClr val="00FFFF"/>
                </a:solidFill>
                <a:ln w="9525" algn="ctr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182880" tIns="137160" rIns="182880" bIns="137160">
                  <a:spAutoFit/>
                </a:bodyPr>
                <a:lstStyle/>
                <a:p>
                  <a:pPr algn="ctr" eaLnBrk="1" hangingPunct="1"/>
                  <a:r>
                    <a:rPr lang="en-US" altLang="en-US" sz="1400" b="1">
                      <a:latin typeface="Arial" pitchFamily="34" charset="0"/>
                    </a:rPr>
                    <a:t>Programming Env. </a:t>
                  </a:r>
                  <a:br>
                    <a:rPr lang="en-US" altLang="en-US" sz="1400" b="1">
                      <a:latin typeface="Arial" pitchFamily="34" charset="0"/>
                    </a:rPr>
                  </a:br>
                  <a:r>
                    <a:rPr lang="en-US" altLang="en-US" sz="1400" b="1">
                      <a:latin typeface="Arial" pitchFamily="34" charset="0"/>
                    </a:rPr>
                    <a:t>&amp; Application Dev.</a:t>
                  </a:r>
                </a:p>
              </p:txBody>
            </p:sp>
          </p:grpSp>
        </p:grpSp>
        <p:grpSp>
          <p:nvGrpSpPr>
            <p:cNvPr id="95" name="Group 29"/>
            <p:cNvGrpSpPr>
              <a:grpSpLocks/>
            </p:cNvGrpSpPr>
            <p:nvPr/>
          </p:nvGrpSpPr>
          <p:grpSpPr bwMode="auto">
            <a:xfrm>
              <a:off x="5680075" y="4606925"/>
              <a:ext cx="3270250" cy="2251075"/>
              <a:chOff x="3674" y="2856"/>
              <a:chExt cx="2060" cy="1418"/>
            </a:xfrm>
          </p:grpSpPr>
          <p:sp>
            <p:nvSpPr>
              <p:cNvPr id="96" name="AutoShape 30"/>
              <p:cNvSpPr>
                <a:spLocks noChangeArrowheads="1"/>
              </p:cNvSpPr>
              <p:nvPr/>
            </p:nvSpPr>
            <p:spPr bwMode="auto">
              <a:xfrm>
                <a:off x="3674" y="2856"/>
                <a:ext cx="1315" cy="752"/>
              </a:xfrm>
              <a:prstGeom prst="cloudCallout">
                <a:avLst>
                  <a:gd name="adj1" fmla="val 30227"/>
                  <a:gd name="adj2" fmla="val 67685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/>
                <a:endParaRPr lang="en-US" altLang="en-US" sz="1800">
                  <a:latin typeface="Arial" pitchFamily="34" charset="0"/>
                </a:endParaRPr>
              </a:p>
            </p:txBody>
          </p:sp>
          <p:sp>
            <p:nvSpPr>
              <p:cNvPr id="97" name="Text Box 31"/>
              <p:cNvSpPr txBox="1">
                <a:spLocks noChangeArrowheads="1"/>
              </p:cNvSpPr>
              <p:nvPr/>
            </p:nvSpPr>
            <p:spPr bwMode="auto">
              <a:xfrm>
                <a:off x="3729" y="3018"/>
                <a:ext cx="1301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altLang="zh-CN" sz="1400" b="1" dirty="0" err="1">
                    <a:latin typeface="Arial" pitchFamily="34" charset="0"/>
                  </a:rPr>
                  <a:t>Uhm</a:t>
                </a:r>
                <a:r>
                  <a:rPr lang="en-US" altLang="zh-CN" sz="1400" b="1" dirty="0">
                    <a:latin typeface="Arial" pitchFamily="34" charset="0"/>
                  </a:rPr>
                  <a:t>, I am not quite </a:t>
                </a:r>
              </a:p>
              <a:p>
                <a:pPr algn="ctr" eaLnBrk="1" hangingPunct="1"/>
                <a:r>
                  <a:rPr lang="en-US" altLang="zh-CN" sz="1400" b="1" dirty="0">
                    <a:latin typeface="Arial" pitchFamily="34" charset="0"/>
                  </a:rPr>
                  <a:t>clear…Yet another </a:t>
                </a:r>
              </a:p>
              <a:p>
                <a:pPr algn="ctr" eaLnBrk="1" hangingPunct="1"/>
                <a:r>
                  <a:rPr lang="en-US" altLang="zh-CN" sz="1400" b="1" dirty="0">
                    <a:latin typeface="Arial" pitchFamily="34" charset="0"/>
                  </a:rPr>
                  <a:t>complex IT paradigm?</a:t>
                </a:r>
              </a:p>
            </p:txBody>
          </p:sp>
          <p:pic>
            <p:nvPicPr>
              <p:cNvPr id="98" name="Picture 32" descr="buddy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782" y="3349"/>
                <a:ext cx="952" cy="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en-US" dirty="0" smtClean="0"/>
              <a:t>Cloud-centric </a:t>
            </a:r>
            <a:r>
              <a:rPr lang="en-AU" altLang="en-US" dirty="0" err="1" smtClean="0"/>
              <a:t>IoT</a:t>
            </a:r>
            <a:r>
              <a:rPr lang="en-AU" altLang="en-US" dirty="0" smtClean="0"/>
              <a:t> Framework</a:t>
            </a:r>
            <a:br>
              <a:rPr lang="en-AU" altLang="en-US" dirty="0" smtClean="0"/>
            </a:br>
            <a:r>
              <a:rPr lang="en-AU" altLang="en-US" dirty="0" smtClean="0"/>
              <a:t>(for Smart Cities)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47800"/>
            <a:ext cx="6829689" cy="511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Fog/ Cloud Solution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52600"/>
            <a:ext cx="8229600" cy="387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Fog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199" y="1447800"/>
            <a:ext cx="821145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Fog Computing Extends Cloud Computing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06369"/>
            <a:ext cx="8229600" cy="431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Fog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4346" y="1600200"/>
            <a:ext cx="71753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Data Collection System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9637" y="1600200"/>
            <a:ext cx="81847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228600"/>
            <a:ext cx="9144000" cy="6324600"/>
            <a:chOff x="0" y="228600"/>
            <a:chExt cx="9372600" cy="6324600"/>
          </a:xfrm>
        </p:grpSpPr>
        <p:pic>
          <p:nvPicPr>
            <p:cNvPr id="7" name="Picture 32" descr="IBM7094_BG"/>
            <p:cNvPicPr>
              <a:picLocks noChangeAspect="1" noChangeArrowheads="1"/>
            </p:cNvPicPr>
            <p:nvPr/>
          </p:nvPicPr>
          <p:blipFill>
            <a:blip r:embed="rId2"/>
            <a:srcRect t="3334" b="13333"/>
            <a:stretch>
              <a:fillRect/>
            </a:stretch>
          </p:blipFill>
          <p:spPr bwMode="auto">
            <a:xfrm>
              <a:off x="0" y="228600"/>
              <a:ext cx="9144000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4"/>
            <p:cNvGrpSpPr>
              <a:grpSpLocks/>
            </p:cNvGrpSpPr>
            <p:nvPr/>
          </p:nvGrpSpPr>
          <p:grpSpPr bwMode="auto">
            <a:xfrm>
              <a:off x="7848600" y="1125538"/>
              <a:ext cx="1524000" cy="474662"/>
              <a:chOff x="4944" y="954"/>
              <a:chExt cx="816" cy="299"/>
            </a:xfrm>
          </p:grpSpPr>
          <p:sp>
            <p:nvSpPr>
              <p:cNvPr id="37" name="AutoShape 26"/>
              <p:cNvSpPr>
                <a:spLocks noChangeArrowheads="1"/>
              </p:cNvSpPr>
              <p:nvPr/>
            </p:nvSpPr>
            <p:spPr bwMode="auto">
              <a:xfrm>
                <a:off x="4963" y="954"/>
                <a:ext cx="782" cy="299"/>
              </a:xfrm>
              <a:prstGeom prst="roundRect">
                <a:avLst>
                  <a:gd name="adj" fmla="val 16667"/>
                </a:avLst>
              </a:prstGeom>
              <a:solidFill>
                <a:srgbClr val="01435D">
                  <a:alpha val="70195"/>
                </a:srgbClr>
              </a:solidFill>
              <a:ln w="28575">
                <a:solidFill>
                  <a:srgbClr val="C0C0C0"/>
                </a:solidFill>
                <a:prstDash val="sysDot"/>
                <a:round/>
                <a:headEnd/>
                <a:tailEnd/>
              </a:ln>
            </p:spPr>
            <p:txBody>
              <a:bodyPr lIns="82124" tIns="41061" rIns="82124" bIns="41061" anchor="ctr">
                <a:spAutoFit/>
              </a:bodyPr>
              <a:lstStyle/>
              <a:p>
                <a:pPr algn="ctr" eaLnBrk="1" hangingPunct="1"/>
                <a:endParaRPr lang="en-US" altLang="en-US"/>
              </a:p>
            </p:txBody>
          </p:sp>
          <p:sp>
            <p:nvSpPr>
              <p:cNvPr id="38" name="Text Box 25"/>
              <p:cNvSpPr txBox="1">
                <a:spLocks noChangeArrowheads="1"/>
              </p:cNvSpPr>
              <p:nvPr/>
            </p:nvSpPr>
            <p:spPr bwMode="auto">
              <a:xfrm>
                <a:off x="4944" y="981"/>
                <a:ext cx="816" cy="20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600" b="1" dirty="0" err="1">
                    <a:solidFill>
                      <a:srgbClr val="FFFF00"/>
                    </a:solidFill>
                  </a:rPr>
                  <a:t>IoT</a:t>
                </a:r>
                <a:r>
                  <a:rPr lang="en-US" altLang="en-US" sz="1600" b="1" dirty="0">
                    <a:solidFill>
                      <a:srgbClr val="FFFF00"/>
                    </a:solidFill>
                  </a:rPr>
                  <a:t>/Fog</a:t>
                </a:r>
              </a:p>
            </p:txBody>
          </p:sp>
        </p:grpSp>
        <p:grpSp>
          <p:nvGrpSpPr>
            <p:cNvPr id="9" name="Group 34"/>
            <p:cNvGrpSpPr/>
            <p:nvPr/>
          </p:nvGrpSpPr>
          <p:grpSpPr>
            <a:xfrm>
              <a:off x="0" y="1676406"/>
              <a:ext cx="8915400" cy="4876793"/>
              <a:chOff x="0" y="1660533"/>
              <a:chExt cx="8991600" cy="4892667"/>
            </a:xfrm>
          </p:grpSpPr>
          <p:sp>
            <p:nvSpPr>
              <p:cNvPr id="10" name="AutoShape 28"/>
              <p:cNvSpPr>
                <a:spLocks noChangeArrowheads="1"/>
              </p:cNvSpPr>
              <p:nvPr/>
            </p:nvSpPr>
            <p:spPr bwMode="auto">
              <a:xfrm>
                <a:off x="0" y="5638800"/>
                <a:ext cx="8991600" cy="609600"/>
              </a:xfrm>
              <a:prstGeom prst="rightArrow">
                <a:avLst>
                  <a:gd name="adj1" fmla="val 50000"/>
                  <a:gd name="adj2" fmla="val 107006"/>
                </a:avLst>
              </a:prstGeom>
              <a:gradFill rotWithShape="1">
                <a:gsLst>
                  <a:gs pos="0">
                    <a:schemeClr val="accent1">
                      <a:gamma/>
                      <a:shade val="0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38100">
                <a:noFill/>
                <a:miter lim="800000"/>
                <a:headEnd/>
                <a:tailEnd type="none" w="lg" len="lg"/>
              </a:ln>
              <a:effectLst/>
            </p:spPr>
            <p:txBody>
              <a:bodyPr lIns="82124" tIns="41061" rIns="82124" bIns="41061" anchor="ctr">
                <a:spAutoFit/>
              </a:bodyPr>
              <a:lstStyle/>
              <a:p>
                <a:pPr algn="ctr" eaLnBrk="1" hangingPunct="1">
                  <a:defRPr/>
                </a:pPr>
                <a:endParaRPr lang="en-US">
                  <a:ea typeface="SimSun" panose="02010600030101010101" pitchFamily="2" charset="-122"/>
                </a:endParaRPr>
              </a:p>
            </p:txBody>
          </p:sp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46038" y="6192838"/>
                <a:ext cx="868362" cy="360362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1960</a:t>
                </a:r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1219200" y="6192838"/>
                <a:ext cx="839788" cy="35718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1970</a:t>
                </a:r>
              </a:p>
            </p:txBody>
          </p:sp>
          <p:sp>
            <p:nvSpPr>
              <p:cNvPr id="13" name="Text Box 13"/>
              <p:cNvSpPr txBox="1">
                <a:spLocks noChangeArrowheads="1"/>
              </p:cNvSpPr>
              <p:nvPr/>
            </p:nvSpPr>
            <p:spPr bwMode="auto">
              <a:xfrm>
                <a:off x="2743200" y="6172200"/>
                <a:ext cx="839788" cy="35718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1980</a:t>
                </a:r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4191000" y="6172200"/>
                <a:ext cx="839788" cy="35718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1990</a:t>
                </a:r>
              </a:p>
            </p:txBody>
          </p:sp>
          <p:sp>
            <p:nvSpPr>
              <p:cNvPr id="15" name="Text Box 15"/>
              <p:cNvSpPr txBox="1">
                <a:spLocks noChangeArrowheads="1"/>
              </p:cNvSpPr>
              <p:nvPr/>
            </p:nvSpPr>
            <p:spPr bwMode="auto">
              <a:xfrm>
                <a:off x="5562600" y="6192838"/>
                <a:ext cx="839788" cy="35718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2000</a:t>
                </a:r>
              </a:p>
            </p:txBody>
          </p:sp>
          <p:sp>
            <p:nvSpPr>
              <p:cNvPr id="16" name="AutoShape 17"/>
              <p:cNvSpPr>
                <a:spLocks noChangeArrowheads="1"/>
              </p:cNvSpPr>
              <p:nvPr/>
            </p:nvSpPr>
            <p:spPr bwMode="auto">
              <a:xfrm>
                <a:off x="319088" y="4878388"/>
                <a:ext cx="3490912" cy="474662"/>
              </a:xfrm>
              <a:prstGeom prst="roundRect">
                <a:avLst>
                  <a:gd name="adj" fmla="val 16667"/>
                </a:avLst>
              </a:prstGeom>
              <a:solidFill>
                <a:srgbClr val="01435D">
                  <a:alpha val="70195"/>
                </a:srgbClr>
              </a:solidFill>
              <a:ln w="2857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lIns="82124" tIns="41061" rIns="82124" bIns="41061" anchor="ctr">
                <a:spAutoFit/>
              </a:bodyPr>
              <a:lstStyle/>
              <a:p>
                <a:pPr algn="ctr" eaLnBrk="1" hangingPunct="1"/>
                <a:endParaRPr lang="en-US" altLang="en-US"/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668338" y="4918075"/>
                <a:ext cx="3238500" cy="390525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2000" dirty="0">
                    <a:solidFill>
                      <a:schemeClr val="bg1"/>
                    </a:solidFill>
                  </a:rPr>
                  <a:t>Mainframe</a:t>
                </a:r>
              </a:p>
            </p:txBody>
          </p:sp>
          <p:grpSp>
            <p:nvGrpSpPr>
              <p:cNvPr id="18" name="Group 32"/>
              <p:cNvGrpSpPr>
                <a:grpSpLocks/>
              </p:cNvGrpSpPr>
              <p:nvPr/>
            </p:nvGrpSpPr>
            <p:grpSpPr bwMode="auto">
              <a:xfrm>
                <a:off x="4343400" y="3581408"/>
                <a:ext cx="2273300" cy="400051"/>
                <a:chOff x="3259" y="2016"/>
                <a:chExt cx="1288" cy="252"/>
              </a:xfrm>
            </p:grpSpPr>
            <p:sp>
              <p:nvSpPr>
                <p:cNvPr id="35" name="AutoShape 21"/>
                <p:cNvSpPr>
                  <a:spLocks noChangeArrowheads="1"/>
                </p:cNvSpPr>
                <p:nvPr/>
              </p:nvSpPr>
              <p:spPr bwMode="auto">
                <a:xfrm>
                  <a:off x="3312" y="2017"/>
                  <a:ext cx="1188" cy="2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1435D">
                    <a:alpha val="70195"/>
                  </a:srgbClr>
                </a:solidFill>
                <a:ln w="2857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lIns="82124" tIns="41061" rIns="82124" bIns="41061" anchor="ctr">
                  <a:spAutoFit/>
                </a:bodyPr>
                <a:lstStyle/>
                <a:p>
                  <a:pPr algn="ctr" eaLnBrk="1" hangingPunct="1"/>
                  <a:endParaRPr lang="en-US" altLang="en-US" sz="1800"/>
                </a:p>
              </p:txBody>
            </p:sp>
            <p:sp>
              <p:nvSpPr>
                <p:cNvPr id="3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259" y="2016"/>
                  <a:ext cx="1288" cy="22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 type="none" w="lg" len="lg"/>
                </a:ln>
              </p:spPr>
              <p:txBody>
                <a:bodyPr lIns="82124" tIns="41061" rIns="82124" bIns="41061">
                  <a:spAutoFit/>
                </a:bodyPr>
                <a:lstStyle/>
                <a:p>
                  <a:pPr algn="ctr" defTabSz="814388" eaLnBrk="1" hangingPunct="1">
                    <a:spcBef>
                      <a:spcPct val="50000"/>
                    </a:spcBef>
                  </a:pPr>
                  <a:r>
                    <a:rPr lang="en-US" altLang="en-US" sz="1800">
                      <a:solidFill>
                        <a:schemeClr val="bg1"/>
                      </a:solidFill>
                    </a:rPr>
                    <a:t>Client Server</a:t>
                  </a:r>
                </a:p>
              </p:txBody>
            </p:sp>
          </p:grpSp>
          <p:grpSp>
            <p:nvGrpSpPr>
              <p:cNvPr id="19" name="Group 33"/>
              <p:cNvGrpSpPr>
                <a:grpSpLocks/>
              </p:cNvGrpSpPr>
              <p:nvPr/>
            </p:nvGrpSpPr>
            <p:grpSpPr bwMode="auto">
              <a:xfrm>
                <a:off x="5638800" y="2905125"/>
                <a:ext cx="2436813" cy="398463"/>
                <a:chOff x="4087" y="1499"/>
                <a:chExt cx="1502" cy="251"/>
              </a:xfrm>
            </p:grpSpPr>
            <p:sp>
              <p:nvSpPr>
                <p:cNvPr id="33" name="AutoShape 23"/>
                <p:cNvSpPr>
                  <a:spLocks noChangeArrowheads="1"/>
                </p:cNvSpPr>
                <p:nvPr/>
              </p:nvSpPr>
              <p:spPr bwMode="auto">
                <a:xfrm>
                  <a:off x="4087" y="1499"/>
                  <a:ext cx="1502" cy="2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1435D">
                    <a:alpha val="70195"/>
                  </a:srgbClr>
                </a:solidFill>
                <a:ln w="2857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lIns="82124" tIns="41061" rIns="82124" bIns="41061" anchor="ctr">
                  <a:spAutoFit/>
                </a:bodyPr>
                <a:lstStyle/>
                <a:p>
                  <a:pPr algn="ctr" eaLnBrk="1" hangingPunct="1"/>
                  <a:endParaRPr lang="en-US" altLang="en-US" sz="1800"/>
                </a:p>
              </p:txBody>
            </p:sp>
            <p:sp>
              <p:nvSpPr>
                <p:cNvPr id="3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181" y="1508"/>
                  <a:ext cx="1206" cy="22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 type="none" w="lg" len="lg"/>
                </a:ln>
              </p:spPr>
              <p:txBody>
                <a:bodyPr lIns="82124" tIns="41061" rIns="82124" bIns="41061">
                  <a:spAutoFit/>
                </a:bodyPr>
                <a:lstStyle/>
                <a:p>
                  <a:pPr algn="ctr" defTabSz="814388" eaLnBrk="1" hangingPunct="1">
                    <a:spcBef>
                      <a:spcPct val="50000"/>
                    </a:spcBef>
                  </a:pPr>
                  <a:r>
                    <a:rPr lang="en-US" altLang="en-US" sz="1800">
                      <a:solidFill>
                        <a:schemeClr val="bg1"/>
                      </a:solidFill>
                    </a:rPr>
                    <a:t>Web</a:t>
                  </a:r>
                </a:p>
              </p:txBody>
            </p:sp>
          </p:grpSp>
          <p:grpSp>
            <p:nvGrpSpPr>
              <p:cNvPr id="20" name="Group 31"/>
              <p:cNvGrpSpPr>
                <a:grpSpLocks/>
              </p:cNvGrpSpPr>
              <p:nvPr/>
            </p:nvGrpSpPr>
            <p:grpSpPr bwMode="auto">
              <a:xfrm>
                <a:off x="2667000" y="4265613"/>
                <a:ext cx="2209800" cy="398462"/>
                <a:chOff x="2160" y="2561"/>
                <a:chExt cx="1392" cy="251"/>
              </a:xfrm>
            </p:grpSpPr>
            <p:sp>
              <p:nvSpPr>
                <p:cNvPr id="31" name="AutoShape 19"/>
                <p:cNvSpPr>
                  <a:spLocks noChangeArrowheads="1"/>
                </p:cNvSpPr>
                <p:nvPr/>
              </p:nvSpPr>
              <p:spPr bwMode="auto">
                <a:xfrm>
                  <a:off x="2180" y="2561"/>
                  <a:ext cx="1348" cy="2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1435D">
                    <a:alpha val="70195"/>
                  </a:srgbClr>
                </a:solidFill>
                <a:ln w="2857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lIns="82124" tIns="41061" rIns="82124" bIns="41061" anchor="ctr">
                  <a:spAutoFit/>
                </a:bodyPr>
                <a:lstStyle/>
                <a:p>
                  <a:pPr algn="ctr" eaLnBrk="1" hangingPunct="1"/>
                  <a:endParaRPr lang="en-US" altLang="en-US" sz="1800"/>
                </a:p>
              </p:txBody>
            </p:sp>
            <p:sp>
              <p:nvSpPr>
                <p:cNvPr id="3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160" y="2570"/>
                  <a:ext cx="1392" cy="22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 type="none" w="lg" len="lg"/>
                </a:ln>
              </p:spPr>
              <p:txBody>
                <a:bodyPr lIns="82124" tIns="41061" rIns="82124" bIns="41061">
                  <a:spAutoFit/>
                </a:bodyPr>
                <a:lstStyle/>
                <a:p>
                  <a:pPr algn="ctr" defTabSz="814388" eaLnBrk="1" hangingPunct="1">
                    <a:spcBef>
                      <a:spcPct val="50000"/>
                    </a:spcBef>
                  </a:pPr>
                  <a:r>
                    <a:rPr lang="en-US" altLang="en-US" sz="1800">
                      <a:solidFill>
                        <a:schemeClr val="bg1"/>
                      </a:solidFill>
                    </a:rPr>
                    <a:t>Minicomputer</a:t>
                  </a:r>
                </a:p>
              </p:txBody>
            </p:sp>
          </p:grpSp>
          <p:grpSp>
            <p:nvGrpSpPr>
              <p:cNvPr id="21" name="Group 26"/>
              <p:cNvGrpSpPr>
                <a:grpSpLocks/>
              </p:cNvGrpSpPr>
              <p:nvPr/>
            </p:nvGrpSpPr>
            <p:grpSpPr bwMode="auto">
              <a:xfrm>
                <a:off x="6705600" y="1965325"/>
                <a:ext cx="1723273" cy="914400"/>
                <a:chOff x="5854" y="1284"/>
                <a:chExt cx="1875" cy="960"/>
              </a:xfrm>
            </p:grpSpPr>
            <p:grpSp>
              <p:nvGrpSpPr>
                <p:cNvPr id="27" name="Group 27"/>
                <p:cNvGrpSpPr>
                  <a:grpSpLocks/>
                </p:cNvGrpSpPr>
                <p:nvPr/>
              </p:nvGrpSpPr>
              <p:grpSpPr bwMode="auto">
                <a:xfrm>
                  <a:off x="5854" y="1284"/>
                  <a:ext cx="1824" cy="960"/>
                  <a:chOff x="5854" y="1284"/>
                  <a:chExt cx="1824" cy="960"/>
                </a:xfrm>
              </p:grpSpPr>
              <p:sp>
                <p:nvSpPr>
                  <p:cNvPr id="29" name="AutoShape 28"/>
                  <p:cNvSpPr>
                    <a:spLocks noChangeArrowheads="1"/>
                  </p:cNvSpPr>
                  <p:nvPr/>
                </p:nvSpPr>
                <p:spPr bwMode="auto">
                  <a:xfrm>
                    <a:off x="5854" y="1284"/>
                    <a:ext cx="1824" cy="960"/>
                  </a:xfrm>
                  <a:prstGeom prst="star24">
                    <a:avLst>
                      <a:gd name="adj" fmla="val 37500"/>
                    </a:avLst>
                  </a:prstGeom>
                  <a:solidFill>
                    <a:schemeClr val="accent1"/>
                  </a:solidFill>
                  <a:ln w="9525">
                    <a:solidFill>
                      <a:srgbClr val="013D55"/>
                    </a:solidFill>
                    <a:miter lim="800000"/>
                    <a:headEnd/>
                    <a:tailEnd/>
                  </a:ln>
                </p:spPr>
                <p:txBody>
                  <a:bodyPr lIns="82124" tIns="41061" rIns="82124" bIns="41061" anchor="ctr">
                    <a:spAutoFit/>
                  </a:bodyPr>
                  <a:lstStyle/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30" name="AutoShape 29"/>
                  <p:cNvSpPr>
                    <a:spLocks noChangeArrowheads="1"/>
                  </p:cNvSpPr>
                  <p:nvPr/>
                </p:nvSpPr>
                <p:spPr bwMode="auto">
                  <a:xfrm>
                    <a:off x="5999" y="1344"/>
                    <a:ext cx="1534" cy="863"/>
                  </a:xfrm>
                  <a:prstGeom prst="star24">
                    <a:avLst>
                      <a:gd name="adj" fmla="val 37500"/>
                    </a:avLst>
                  </a:prstGeom>
                  <a:gradFill rotWithShape="1">
                    <a:gsLst>
                      <a:gs pos="0">
                        <a:schemeClr val="accent1">
                          <a:gamma/>
                          <a:tint val="34902"/>
                          <a:invGamma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82124" tIns="41061" rIns="82124" bIns="41061" anchor="ctr">
                    <a:spAutoFit/>
                  </a:bodyPr>
                  <a:lstStyle/>
                  <a:p>
                    <a:pPr algn="ctr" eaLnBrk="1" hangingPunct="1">
                      <a:defRPr/>
                    </a:pPr>
                    <a:endParaRPr lang="en-US">
                      <a:ea typeface="SimSun" panose="02010600030101010101" pitchFamily="2" charset="-122"/>
                    </a:endParaRPr>
                  </a:p>
                </p:txBody>
              </p:sp>
            </p:grpSp>
            <p:sp>
              <p:nvSpPr>
                <p:cNvPr id="2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6020" y="1467"/>
                  <a:ext cx="1709" cy="6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82124" tIns="41061" rIns="82124" bIns="41061" anchor="ctr" anchorCtr="1">
                  <a:spAutoFit/>
                </a:bodyPr>
                <a:lstStyle/>
                <a:p>
                  <a:pPr algn="ctr" defTabSz="814388" eaLnBrk="1" hangingPunct="1">
                    <a:spcBef>
                      <a:spcPct val="50000"/>
                    </a:spcBef>
                  </a:pPr>
                  <a:r>
                    <a:rPr lang="en-US" altLang="en-US" b="1" dirty="0"/>
                    <a:t>Disruptor:</a:t>
                  </a:r>
                  <a:br>
                    <a:rPr lang="en-US" altLang="en-US" b="1" dirty="0"/>
                  </a:br>
                  <a:r>
                    <a:rPr lang="en-US" altLang="en-US" b="1" dirty="0" err="1"/>
                    <a:t>Virtualisation</a:t>
                  </a:r>
                  <a:endParaRPr lang="en-US" altLang="en-US" sz="700" b="1" dirty="0"/>
                </a:p>
              </p:txBody>
            </p:sp>
          </p:grpSp>
          <p:sp>
            <p:nvSpPr>
              <p:cNvPr id="22" name="Text Box 15"/>
              <p:cNvSpPr txBox="1">
                <a:spLocks noChangeArrowheads="1"/>
              </p:cNvSpPr>
              <p:nvPr/>
            </p:nvSpPr>
            <p:spPr bwMode="auto">
              <a:xfrm>
                <a:off x="6932613" y="6175375"/>
                <a:ext cx="839787" cy="35718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2010</a:t>
                </a:r>
              </a:p>
            </p:txBody>
          </p:sp>
          <p:sp>
            <p:nvSpPr>
              <p:cNvPr id="23" name="Text Box 15"/>
              <p:cNvSpPr txBox="1">
                <a:spLocks noChangeArrowheads="1"/>
              </p:cNvSpPr>
              <p:nvPr/>
            </p:nvSpPr>
            <p:spPr bwMode="auto">
              <a:xfrm>
                <a:off x="8151813" y="6172200"/>
                <a:ext cx="839787" cy="357188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 type="none" w="lg" len="lg"/>
              </a:ln>
            </p:spPr>
            <p:txBody>
              <a:bodyPr lIns="82124" tIns="41061" rIns="82124" bIns="41061">
                <a:spAutoFit/>
              </a:bodyPr>
              <a:lstStyle/>
              <a:p>
                <a:pPr algn="ctr" defTabSz="814388" eaLnBrk="1" hangingPunct="1">
                  <a:spcBef>
                    <a:spcPct val="50000"/>
                  </a:spcBef>
                </a:pPr>
                <a:r>
                  <a:rPr lang="en-US" altLang="en-US" sz="1800" b="1"/>
                  <a:t>2020</a:t>
                </a:r>
              </a:p>
            </p:txBody>
          </p:sp>
          <p:grpSp>
            <p:nvGrpSpPr>
              <p:cNvPr id="24" name="Group 32"/>
              <p:cNvGrpSpPr>
                <a:grpSpLocks/>
              </p:cNvGrpSpPr>
              <p:nvPr/>
            </p:nvGrpSpPr>
            <p:grpSpPr bwMode="auto">
              <a:xfrm>
                <a:off x="6718300" y="1660533"/>
                <a:ext cx="2273300" cy="400051"/>
                <a:chOff x="3259" y="2016"/>
                <a:chExt cx="1288" cy="252"/>
              </a:xfrm>
            </p:grpSpPr>
            <p:sp>
              <p:nvSpPr>
                <p:cNvPr id="25" name="AutoShape 21"/>
                <p:cNvSpPr>
                  <a:spLocks noChangeArrowheads="1"/>
                </p:cNvSpPr>
                <p:nvPr/>
              </p:nvSpPr>
              <p:spPr bwMode="auto">
                <a:xfrm>
                  <a:off x="3312" y="2017"/>
                  <a:ext cx="1188" cy="2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1435D">
                    <a:alpha val="70195"/>
                  </a:srgbClr>
                </a:solidFill>
                <a:ln w="2857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lIns="82124" tIns="41061" rIns="82124" bIns="41061" anchor="ctr">
                  <a:spAutoFit/>
                </a:bodyPr>
                <a:lstStyle/>
                <a:p>
                  <a:pPr algn="ctr" eaLnBrk="1" hangingPunct="1"/>
                  <a:endParaRPr lang="en-US" altLang="en-US" sz="1800"/>
                </a:p>
              </p:txBody>
            </p:sp>
            <p:sp>
              <p:nvSpPr>
                <p:cNvPr id="2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259" y="2016"/>
                  <a:ext cx="1288" cy="22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 type="none" w="lg" len="lg"/>
                </a:ln>
              </p:spPr>
              <p:txBody>
                <a:bodyPr lIns="82124" tIns="41061" rIns="82124" bIns="41061">
                  <a:spAutoFit/>
                </a:bodyPr>
                <a:lstStyle/>
                <a:p>
                  <a:pPr algn="ctr" defTabSz="814388" eaLnBrk="1" hangingPunct="1">
                    <a:spcBef>
                      <a:spcPct val="50000"/>
                    </a:spcBef>
                  </a:pPr>
                  <a:r>
                    <a:rPr lang="en-US" altLang="en-US" sz="1800">
                      <a:solidFill>
                        <a:schemeClr val="bg1"/>
                      </a:solidFill>
                    </a:rPr>
                    <a:t>Cloud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en-US" dirty="0" err="1" smtClean="0"/>
              <a:t>IoT</a:t>
            </a:r>
            <a:r>
              <a:rPr lang="en-AU" altLang="en-US" dirty="0" smtClean="0"/>
              <a:t> (Internet of Things) Cloud for Smart Cities – City of Melbourne</a:t>
            </a:r>
            <a:endParaRPr lang="en-US" dirty="0"/>
          </a:p>
        </p:txBody>
      </p:sp>
      <p:pic>
        <p:nvPicPr>
          <p:cNvPr id="4" name="Picture 2" descr="IoTIntroduction"/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Itadmin\Desktop\iot-cloud-architecture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09600"/>
            <a:ext cx="6996738" cy="52530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62000" y="1676400"/>
            <a:ext cx="8077200" cy="4456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Big Data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Big Science</a:t>
            </a:r>
            <a:endParaRPr kumimoji="0" lang="en-AU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A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A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AU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Big Data/Clouds for </a:t>
            </a:r>
            <a:br>
              <a:rPr kumimoji="0" lang="en-AU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</a:br>
            <a:r>
              <a:rPr kumimoji="0" lang="en-A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Big Population</a:t>
            </a:r>
            <a:endParaRPr kumimoji="0" lang="en-AU" sz="4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</p:txBody>
      </p:sp>
      <p:pic>
        <p:nvPicPr>
          <p:cNvPr id="5" name="Picture 2" descr="Archive imag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4165600"/>
            <a:ext cx="33528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8725" y="1752600"/>
            <a:ext cx="1844675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own Arrow 3"/>
          <p:cNvSpPr>
            <a:spLocks noChangeArrowheads="1"/>
          </p:cNvSpPr>
          <p:nvPr/>
        </p:nvSpPr>
        <p:spPr bwMode="auto">
          <a:xfrm>
            <a:off x="2819400" y="3200400"/>
            <a:ext cx="484188" cy="977900"/>
          </a:xfrm>
          <a:prstGeom prst="downArrow">
            <a:avLst>
              <a:gd name="adj1" fmla="val 50000"/>
              <a:gd name="adj2" fmla="val 50024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380" tIns="45692" rIns="91380" bIns="45692" anchor="ctr"/>
          <a:lstStyle/>
          <a:p>
            <a:pPr algn="ctr" eaLnBrk="1" hangingPunct="1"/>
            <a:endParaRPr lang="en-A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21438"/>
            <a:ext cx="8229600" cy="448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introduces a new concept … Fog Computing </a:t>
            </a:r>
          </a:p>
          <a:p>
            <a:pPr>
              <a:buNone/>
            </a:pPr>
            <a:r>
              <a:rPr lang="en-US" dirty="0" smtClean="0"/>
              <a:t>	-To handle the large amounts of data in real-time, Fog Computing takes Cloud Computing to the edge of the WAN. </a:t>
            </a:r>
          </a:p>
          <a:p>
            <a:pPr>
              <a:buNone/>
            </a:pPr>
            <a:r>
              <a:rPr lang="en-US" dirty="0" smtClean="0"/>
              <a:t>	-This eliminates latency and accommodates mobility </a:t>
            </a:r>
          </a:p>
          <a:p>
            <a:pPr>
              <a:buNone/>
            </a:pPr>
            <a:r>
              <a:rPr lang="en-US" dirty="0" smtClean="0"/>
              <a:t>	-It is also an answer to the large volume of data that is generated and moves it closer to the end-points. </a:t>
            </a:r>
          </a:p>
          <a:p>
            <a:pPr>
              <a:buNone/>
            </a:pPr>
            <a:r>
              <a:rPr lang="en-US" dirty="0" smtClean="0"/>
              <a:t>	-Facilitates real-time processing and adapts to changing data currency (date getting stale problem) </a:t>
            </a:r>
          </a:p>
          <a:p>
            <a:pPr>
              <a:buNone/>
            </a:pPr>
            <a:r>
              <a:rPr lang="en-US" dirty="0" smtClean="0"/>
              <a:t>	-Co-exists with Cloud Computing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Cloud computing and </a:t>
            </a:r>
            <a:r>
              <a:rPr lang="en-US" b="1" dirty="0" err="1" smtClean="0"/>
              <a:t>IoT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“Cloud computing is a method for delivery of computing requirements ‘as a service’ to the end user on demand”.</a:t>
            </a:r>
          </a:p>
          <a:p>
            <a:r>
              <a:rPr lang="en-US" dirty="0" smtClean="0"/>
              <a:t> The term cloud theoretically signifies abstraction of technology, resources and its location that are very vital in building integrated computing infrastructure (including networks, </a:t>
            </a:r>
            <a:r>
              <a:rPr lang="en-US" dirty="0" err="1" smtClean="0"/>
              <a:t>softwares</a:t>
            </a:r>
            <a:r>
              <a:rPr lang="en-US" dirty="0" smtClean="0"/>
              <a:t>, applications etc).</a:t>
            </a:r>
          </a:p>
          <a:p>
            <a:r>
              <a:rPr lang="en-US" dirty="0" smtClean="0"/>
              <a:t>Cloud can be built in many ways. Most common and famous method is by using Virtualization.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Virtualization: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‘</a:t>
            </a:r>
            <a:r>
              <a:rPr lang="en-US" b="1" dirty="0" smtClean="0"/>
              <a:t>Virtualization’ </a:t>
            </a:r>
            <a:r>
              <a:rPr lang="en-US" dirty="0" smtClean="0"/>
              <a:t>is the process of creating a virtual environment on an existing server to run your desired program, without interfering with any of the other services provided by the server or host platform to other users.</a:t>
            </a:r>
          </a:p>
          <a:p>
            <a:r>
              <a:rPr lang="en-US" dirty="0" smtClean="0"/>
              <a:t>The Virtual environment can be a single instance or a combination of many such as operating systems, Network or Application servers, computing environments, storage devices and other such environments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Benefits of Virtualization: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Numerous benefits are provided by virtualization which includes reduction in costs, efficient utilization of resources, better accessibility and minimization of risk among others. </a:t>
            </a:r>
          </a:p>
          <a:p>
            <a:r>
              <a:rPr lang="en-US" dirty="0" smtClean="0"/>
              <a:t>Benefits for Companies:</a:t>
            </a:r>
          </a:p>
          <a:p>
            <a:pPr lvl="1"/>
            <a:r>
              <a:rPr lang="en-US" dirty="0" smtClean="0"/>
              <a:t>Removal of special hardware and utility requirements</a:t>
            </a:r>
          </a:p>
          <a:p>
            <a:pPr lvl="1"/>
            <a:r>
              <a:rPr lang="en-US" dirty="0" smtClean="0"/>
              <a:t>Effective management of resources</a:t>
            </a:r>
          </a:p>
          <a:p>
            <a:pPr lvl="1"/>
            <a:r>
              <a:rPr lang="en-US" dirty="0" smtClean="0"/>
              <a:t>Increased employee productivity as a result of better accessibility</a:t>
            </a:r>
          </a:p>
          <a:p>
            <a:pPr lvl="1"/>
            <a:r>
              <a:rPr lang="en-US" dirty="0" smtClean="0"/>
              <a:t>Reduced risk of data loss, as data is backed up across multiple storage locations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1285</Words>
  <Application>Microsoft Office PowerPoint</Application>
  <PresentationFormat>On-screen Show (4:3)</PresentationFormat>
  <Paragraphs>155</Paragraphs>
  <Slides>31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Cloud computing and IoT </vt:lpstr>
      <vt:lpstr>Slide 2</vt:lpstr>
      <vt:lpstr>Slide 3</vt:lpstr>
      <vt:lpstr>Slide 4</vt:lpstr>
      <vt:lpstr>Slide 5</vt:lpstr>
      <vt:lpstr>Slide 6</vt:lpstr>
      <vt:lpstr> Cloud computing and IoT: </vt:lpstr>
      <vt:lpstr>Virtualization: </vt:lpstr>
      <vt:lpstr>Benefits of Virtualization: </vt:lpstr>
      <vt:lpstr>Slide 10</vt:lpstr>
      <vt:lpstr>Slide 11</vt:lpstr>
      <vt:lpstr>How Does Virtualization Work? </vt:lpstr>
      <vt:lpstr>Types of Virtualization: </vt:lpstr>
      <vt:lpstr>Slide 14</vt:lpstr>
      <vt:lpstr>Types of Clouds: </vt:lpstr>
      <vt:lpstr>Slide 16</vt:lpstr>
      <vt:lpstr>Types of Cloud Sevices:</vt:lpstr>
      <vt:lpstr>Security and Privacy</vt:lpstr>
      <vt:lpstr>Benefits </vt:lpstr>
      <vt:lpstr>The roles of cloud computing in the Internet of Things revolution:</vt:lpstr>
      <vt:lpstr>Slide 21</vt:lpstr>
      <vt:lpstr>Slide 22</vt:lpstr>
      <vt:lpstr>Cloud Computing Challenges</vt:lpstr>
      <vt:lpstr>Cloud-centric IoT Framework (for Smart Cities)</vt:lpstr>
      <vt:lpstr>IoT Fog/ Cloud Solution</vt:lpstr>
      <vt:lpstr>Why Fog Computing</vt:lpstr>
      <vt:lpstr>Fog Computing Extends Cloud Computing</vt:lpstr>
      <vt:lpstr>Role of Fog</vt:lpstr>
      <vt:lpstr>IoT Data Collection System</vt:lpstr>
      <vt:lpstr>IoT (Internet of Things) Cloud for Smart Cities – City of Melbourne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and IoT</dc:title>
  <dc:creator>Itadmin</dc:creator>
  <cp:lastModifiedBy>Dr Bhawana Rudra</cp:lastModifiedBy>
  <cp:revision>37</cp:revision>
  <dcterms:created xsi:type="dcterms:W3CDTF">2019-01-31T04:50:48Z</dcterms:created>
  <dcterms:modified xsi:type="dcterms:W3CDTF">2022-02-08T03:57:10Z</dcterms:modified>
</cp:coreProperties>
</file>